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371" r:id="rId3"/>
    <p:sldId id="275" r:id="rId4"/>
    <p:sldId id="256" r:id="rId5"/>
    <p:sldId id="277" r:id="rId6"/>
    <p:sldId id="258" r:id="rId7"/>
    <p:sldId id="369" r:id="rId8"/>
    <p:sldId id="274" r:id="rId9"/>
    <p:sldId id="259" r:id="rId10"/>
    <p:sldId id="271" r:id="rId11"/>
    <p:sldId id="269" r:id="rId12"/>
    <p:sldId id="368" r:id="rId13"/>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2" autoAdjust="0"/>
    <p:restoredTop sz="94660"/>
  </p:normalViewPr>
  <p:slideViewPr>
    <p:cSldViewPr>
      <p:cViewPr varScale="1">
        <p:scale>
          <a:sx n="68" d="100"/>
          <a:sy n="68" d="100"/>
        </p:scale>
        <p:origin x="-146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489DA0E1-006A-4955-AED0-7D8BC846A3A7}" type="datetimeFigureOut">
              <a:rPr lang="ru-RU" smtClean="0"/>
              <a:pPr/>
              <a:t>28.09.22</a:t>
            </a:fld>
            <a:endParaRPr lang="ru-RU"/>
          </a:p>
        </p:txBody>
      </p:sp>
      <p:sp>
        <p:nvSpPr>
          <p:cNvPr id="4" name="Образ слайда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3C92A748-C228-4102-ABFD-98B663CD8834}" type="slidenum">
              <a:rPr lang="ru-RU" smtClean="0"/>
              <a:pPr/>
              <a:t>‹#›</a:t>
            </a:fld>
            <a:endParaRPr lang="ru-RU"/>
          </a:p>
        </p:txBody>
      </p:sp>
    </p:spTree>
    <p:extLst>
      <p:ext uri="{BB962C8B-B14F-4D97-AF65-F5344CB8AC3E}">
        <p14:creationId xmlns:p14="http://schemas.microsoft.com/office/powerpoint/2010/main" xmlns="" val="3362397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A58EA55-922A-4672-8579-82CA9E7A569D}" type="datetimeFigureOut">
              <a:rPr lang="ru-RU" smtClean="0"/>
              <a:pPr/>
              <a:t>28.09.22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DF5DB7-39C4-4100-95DA-57A6E6712001}" type="slidenum">
              <a:rPr lang="ru-RU" smtClean="0"/>
              <a:pPr/>
              <a:t>‹#›</a:t>
            </a:fld>
            <a:endParaRPr lang="ru-RU"/>
          </a:p>
        </p:txBody>
      </p:sp>
    </p:spTree>
    <p:extLst>
      <p:ext uri="{BB962C8B-B14F-4D97-AF65-F5344CB8AC3E}">
        <p14:creationId xmlns:p14="http://schemas.microsoft.com/office/powerpoint/2010/main" xmlns="" val="900839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A58EA55-922A-4672-8579-82CA9E7A569D}" type="datetimeFigureOut">
              <a:rPr lang="ru-RU" smtClean="0"/>
              <a:pPr/>
              <a:t>28.09.22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DF5DB7-39C4-4100-95DA-57A6E6712001}" type="slidenum">
              <a:rPr lang="ru-RU" smtClean="0"/>
              <a:pPr/>
              <a:t>‹#›</a:t>
            </a:fld>
            <a:endParaRPr lang="ru-RU"/>
          </a:p>
        </p:txBody>
      </p:sp>
    </p:spTree>
    <p:extLst>
      <p:ext uri="{BB962C8B-B14F-4D97-AF65-F5344CB8AC3E}">
        <p14:creationId xmlns:p14="http://schemas.microsoft.com/office/powerpoint/2010/main" xmlns="" val="2450354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A58EA55-922A-4672-8579-82CA9E7A569D}" type="datetimeFigureOut">
              <a:rPr lang="ru-RU" smtClean="0"/>
              <a:pPr/>
              <a:t>28.09.22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DF5DB7-39C4-4100-95DA-57A6E6712001}" type="slidenum">
              <a:rPr lang="ru-RU" smtClean="0"/>
              <a:pPr/>
              <a:t>‹#›</a:t>
            </a:fld>
            <a:endParaRPr lang="ru-RU"/>
          </a:p>
        </p:txBody>
      </p:sp>
    </p:spTree>
    <p:extLst>
      <p:ext uri="{BB962C8B-B14F-4D97-AF65-F5344CB8AC3E}">
        <p14:creationId xmlns:p14="http://schemas.microsoft.com/office/powerpoint/2010/main" xmlns="" val="3651330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43C1BC3-7994-0F4B-871F-68927D880C87}"/>
              </a:ext>
            </a:extLst>
          </p:cNvPr>
          <p:cNvSpPr/>
          <p:nvPr userDrawn="1"/>
        </p:nvSpPr>
        <p:spPr>
          <a:xfrm>
            <a:off x="0" y="1046922"/>
            <a:ext cx="9144000" cy="5811078"/>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2" name="Title 1"/>
          <p:cNvSpPr>
            <a:spLocks noGrp="1"/>
          </p:cNvSpPr>
          <p:nvPr>
            <p:ph type="ctrTitle"/>
          </p:nvPr>
        </p:nvSpPr>
        <p:spPr>
          <a:xfrm>
            <a:off x="2904710" y="3358597"/>
            <a:ext cx="6239289" cy="686081"/>
          </a:xfrm>
        </p:spPr>
        <p:txBody>
          <a:bodyPr anchor="b">
            <a:normAutofit/>
          </a:bodyPr>
          <a:lstStyle>
            <a:lvl1pPr algn="l">
              <a:defRPr sz="2700">
                <a:solidFill>
                  <a:schemeClr val="tx1"/>
                </a:solidFill>
              </a:defRPr>
            </a:lvl1pPr>
          </a:lstStyle>
          <a:p>
            <a:r>
              <a:rPr lang="en-US" dirty="0"/>
              <a:t>Click to edit Master title style</a:t>
            </a:r>
          </a:p>
        </p:txBody>
      </p:sp>
      <p:sp>
        <p:nvSpPr>
          <p:cNvPr id="5" name="Date Placeholder 3">
            <a:extLst>
              <a:ext uri="{FF2B5EF4-FFF2-40B4-BE49-F238E27FC236}">
                <a16:creationId xmlns:a16="http://schemas.microsoft.com/office/drawing/2014/main" xmlns="" id="{056AE69D-3D84-D047-AE1C-0814B2895BA0}"/>
              </a:ext>
            </a:extLst>
          </p:cNvPr>
          <p:cNvSpPr>
            <a:spLocks noGrp="1"/>
          </p:cNvSpPr>
          <p:nvPr>
            <p:ph type="dt" sz="half" idx="10"/>
          </p:nvPr>
        </p:nvSpPr>
        <p:spPr>
          <a:xfrm>
            <a:off x="3698444" y="2112273"/>
            <a:ext cx="2057400" cy="365125"/>
          </a:xfrm>
        </p:spPr>
        <p:txBody>
          <a:bodyPr/>
          <a:lstStyle>
            <a:lvl1pPr>
              <a:defRPr/>
            </a:lvl1pPr>
          </a:lstStyle>
          <a:p>
            <a:pPr>
              <a:defRPr/>
            </a:pPr>
            <a:fld id="{3359B15F-6260-D342-BC9F-7DC5D8D312B1}" type="datetimeFigureOut">
              <a:rPr lang="en-US"/>
              <a:pPr>
                <a:defRPr/>
              </a:pPr>
              <a:t>9/28/2022</a:t>
            </a:fld>
            <a:endParaRPr lang="en-US" dirty="0"/>
          </a:p>
        </p:txBody>
      </p:sp>
      <p:sp>
        <p:nvSpPr>
          <p:cNvPr id="7" name="Slide Number Placeholder 5">
            <a:extLst>
              <a:ext uri="{FF2B5EF4-FFF2-40B4-BE49-F238E27FC236}">
                <a16:creationId xmlns:a16="http://schemas.microsoft.com/office/drawing/2014/main" xmlns="" id="{45B3CCC2-4F9D-7444-AF61-C4F81C8F0170}"/>
              </a:ext>
            </a:extLst>
          </p:cNvPr>
          <p:cNvSpPr>
            <a:spLocks noGrp="1"/>
          </p:cNvSpPr>
          <p:nvPr>
            <p:ph type="sldNum" sz="quarter" idx="12"/>
          </p:nvPr>
        </p:nvSpPr>
        <p:spPr/>
        <p:txBody>
          <a:bodyPr/>
          <a:lstStyle>
            <a:lvl1pPr>
              <a:defRPr/>
            </a:lvl1pPr>
          </a:lstStyle>
          <a:p>
            <a:fld id="{AF074A9C-22E2-2046-A3D6-D53D28045703}" type="slidenum">
              <a:rPr lang="en-US" altLang="x-none"/>
              <a:pPr/>
              <a:t>‹#›</a:t>
            </a:fld>
            <a:endParaRPr lang="en-US" altLang="x-none"/>
          </a:p>
        </p:txBody>
      </p:sp>
      <p:pic>
        <p:nvPicPr>
          <p:cNvPr id="9" name="Picture 8" descr="Shape&#10;&#10;Description automatically generated with medium confidence">
            <a:extLst>
              <a:ext uri="{FF2B5EF4-FFF2-40B4-BE49-F238E27FC236}">
                <a16:creationId xmlns:a16="http://schemas.microsoft.com/office/drawing/2014/main" xmlns="" id="{5D8AE5D3-72C4-3F49-8895-58FF76638564}"/>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48292"/>
            <a:ext cx="2300627" cy="927651"/>
          </a:xfrm>
          <a:prstGeom prst="rect">
            <a:avLst/>
          </a:prstGeom>
        </p:spPr>
      </p:pic>
      <p:sp>
        <p:nvSpPr>
          <p:cNvPr id="11" name="Title 1">
            <a:extLst>
              <a:ext uri="{FF2B5EF4-FFF2-40B4-BE49-F238E27FC236}">
                <a16:creationId xmlns:a16="http://schemas.microsoft.com/office/drawing/2014/main" xmlns="" id="{344256A2-BCFF-C042-824B-A0EA3853F45E}"/>
              </a:ext>
            </a:extLst>
          </p:cNvPr>
          <p:cNvSpPr txBox="1">
            <a:spLocks/>
          </p:cNvSpPr>
          <p:nvPr userDrawn="1"/>
        </p:nvSpPr>
        <p:spPr bwMode="auto">
          <a:xfrm>
            <a:off x="2703443" y="1516679"/>
            <a:ext cx="6440557" cy="444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normAutofit fontScale="62500" lnSpcReduction="20000"/>
          </a:bodyPr>
          <a:lst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e-Ukraine Head Medium" pitchFamily="2" charset="77"/>
              </a:defRPr>
            </a:lvl2pPr>
            <a:lvl3pPr algn="l" rtl="0" fontAlgn="base">
              <a:lnSpc>
                <a:spcPct val="90000"/>
              </a:lnSpc>
              <a:spcBef>
                <a:spcPct val="0"/>
              </a:spcBef>
              <a:spcAft>
                <a:spcPct val="0"/>
              </a:spcAft>
              <a:defRPr sz="4400">
                <a:solidFill>
                  <a:schemeClr val="tx1"/>
                </a:solidFill>
                <a:latin typeface="e-Ukraine Head Medium" pitchFamily="2" charset="77"/>
              </a:defRPr>
            </a:lvl3pPr>
            <a:lvl4pPr algn="l" rtl="0" fontAlgn="base">
              <a:lnSpc>
                <a:spcPct val="90000"/>
              </a:lnSpc>
              <a:spcBef>
                <a:spcPct val="0"/>
              </a:spcBef>
              <a:spcAft>
                <a:spcPct val="0"/>
              </a:spcAft>
              <a:defRPr sz="4400">
                <a:solidFill>
                  <a:schemeClr val="tx1"/>
                </a:solidFill>
                <a:latin typeface="e-Ukraine Head Medium" pitchFamily="2" charset="77"/>
              </a:defRPr>
            </a:lvl4pPr>
            <a:lvl5pPr algn="l" rtl="0" fontAlgn="base">
              <a:lnSpc>
                <a:spcPct val="90000"/>
              </a:lnSpc>
              <a:spcBef>
                <a:spcPct val="0"/>
              </a:spcBef>
              <a:spcAft>
                <a:spcPct val="0"/>
              </a:spcAft>
              <a:defRPr sz="4400">
                <a:solidFill>
                  <a:schemeClr val="tx1"/>
                </a:solidFill>
                <a:latin typeface="e-Ukraine Head Medium" pitchFamily="2" charset="77"/>
              </a:defRPr>
            </a:lvl5pPr>
            <a:lvl6pPr marL="457200" algn="l" rtl="0" fontAlgn="base">
              <a:lnSpc>
                <a:spcPct val="90000"/>
              </a:lnSpc>
              <a:spcBef>
                <a:spcPct val="0"/>
              </a:spcBef>
              <a:spcAft>
                <a:spcPct val="0"/>
              </a:spcAft>
              <a:defRPr sz="4400">
                <a:solidFill>
                  <a:schemeClr val="tx1"/>
                </a:solidFill>
                <a:latin typeface="e-Ukraine Head Medium" pitchFamily="2" charset="77"/>
              </a:defRPr>
            </a:lvl6pPr>
            <a:lvl7pPr marL="914400" algn="l" rtl="0" fontAlgn="base">
              <a:lnSpc>
                <a:spcPct val="90000"/>
              </a:lnSpc>
              <a:spcBef>
                <a:spcPct val="0"/>
              </a:spcBef>
              <a:spcAft>
                <a:spcPct val="0"/>
              </a:spcAft>
              <a:defRPr sz="4400">
                <a:solidFill>
                  <a:schemeClr val="tx1"/>
                </a:solidFill>
                <a:latin typeface="e-Ukraine Head Medium" pitchFamily="2" charset="77"/>
              </a:defRPr>
            </a:lvl7pPr>
            <a:lvl8pPr marL="1371600" algn="l" rtl="0" fontAlgn="base">
              <a:lnSpc>
                <a:spcPct val="90000"/>
              </a:lnSpc>
              <a:spcBef>
                <a:spcPct val="0"/>
              </a:spcBef>
              <a:spcAft>
                <a:spcPct val="0"/>
              </a:spcAft>
              <a:defRPr sz="4400">
                <a:solidFill>
                  <a:schemeClr val="tx1"/>
                </a:solidFill>
                <a:latin typeface="e-Ukraine Head Medium" pitchFamily="2" charset="77"/>
              </a:defRPr>
            </a:lvl8pPr>
            <a:lvl9pPr marL="1828800" algn="l" rtl="0" fontAlgn="base">
              <a:lnSpc>
                <a:spcPct val="90000"/>
              </a:lnSpc>
              <a:spcBef>
                <a:spcPct val="0"/>
              </a:spcBef>
              <a:spcAft>
                <a:spcPct val="0"/>
              </a:spcAft>
              <a:defRPr sz="4400">
                <a:solidFill>
                  <a:schemeClr val="tx1"/>
                </a:solidFill>
                <a:latin typeface="e-Ukraine Head Medium" pitchFamily="2" charset="77"/>
              </a:defRPr>
            </a:lvl9pPr>
          </a:lstStyle>
          <a:p>
            <a:pPr algn="r" eaLnBrk="1" hangingPunct="1">
              <a:lnSpc>
                <a:spcPct val="120000"/>
              </a:lnSpc>
            </a:pPr>
            <a:r>
              <a:rPr lang="uk-UA" sz="2700" dirty="0"/>
              <a:t>Засідання Ради національної безпеки та оборони України</a:t>
            </a:r>
            <a:endParaRPr lang="en-US" sz="2700" dirty="0"/>
          </a:p>
        </p:txBody>
      </p:sp>
      <p:pic>
        <p:nvPicPr>
          <p:cNvPr id="14" name="Picture 13" descr="Shape&#10;&#10;Description automatically generated with medium confidence">
            <a:extLst>
              <a:ext uri="{FF2B5EF4-FFF2-40B4-BE49-F238E27FC236}">
                <a16:creationId xmlns:a16="http://schemas.microsoft.com/office/drawing/2014/main" xmlns="" id="{298F9864-073C-914D-A713-BC4BCCDDBFA1}"/>
              </a:ext>
            </a:extLst>
          </p:cNvPr>
          <p:cNvPicPr>
            <a:picLocks noChangeAspect="1"/>
          </p:cNvPicPr>
          <p:nvPr userDrawn="1"/>
        </p:nvPicPr>
        <p:blipFill rotWithShape="1">
          <a:blip r:embed="rId3" cstate="print">
            <a:alphaModFix amt="5000"/>
            <a:extLst>
              <a:ext uri="{28A0092B-C50C-407E-A947-70E740481C1C}">
                <a14:useLocalDpi xmlns:a14="http://schemas.microsoft.com/office/drawing/2010/main" xmlns="" val="0"/>
              </a:ext>
            </a:extLst>
          </a:blip>
          <a:srcRect l="4498" r="82104"/>
          <a:stretch/>
        </p:blipFill>
        <p:spPr>
          <a:xfrm>
            <a:off x="111271" y="2112273"/>
            <a:ext cx="1888435" cy="5185161"/>
          </a:xfrm>
          <a:prstGeom prst="rect">
            <a:avLst/>
          </a:prstGeom>
        </p:spPr>
      </p:pic>
    </p:spTree>
    <p:extLst>
      <p:ext uri="{BB962C8B-B14F-4D97-AF65-F5344CB8AC3E}">
        <p14:creationId xmlns:p14="http://schemas.microsoft.com/office/powerpoint/2010/main" xmlns="" val="697125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Прямоугольник 23">
            <a:extLst>
              <a:ext uri="{FF2B5EF4-FFF2-40B4-BE49-F238E27FC236}">
                <a16:creationId xmlns:a16="http://schemas.microsoft.com/office/drawing/2014/main" xmlns="" id="{B6715FC0-8F88-E44C-AEF3-24158A8F1655}"/>
              </a:ext>
            </a:extLst>
          </p:cNvPr>
          <p:cNvSpPr/>
          <p:nvPr userDrawn="1"/>
        </p:nvSpPr>
        <p:spPr>
          <a:xfrm>
            <a:off x="-17860" y="-19050"/>
            <a:ext cx="9161860" cy="1292279"/>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x-none" sz="4500" b="1">
              <a:solidFill>
                <a:schemeClr val="bg1"/>
              </a:solidFill>
              <a:latin typeface="e-Ukraine Head Bold" pitchFamily="2" charset="0"/>
            </a:endParaRPr>
          </a:p>
        </p:txBody>
      </p:sp>
      <p:sp>
        <p:nvSpPr>
          <p:cNvPr id="2" name="Title 1"/>
          <p:cNvSpPr>
            <a:spLocks noGrp="1"/>
          </p:cNvSpPr>
          <p:nvPr>
            <p:ph type="title"/>
          </p:nvPr>
        </p:nvSpPr>
        <p:spPr>
          <a:xfrm>
            <a:off x="238186" y="793823"/>
            <a:ext cx="8277164" cy="479406"/>
          </a:xfrm>
        </p:spPr>
        <p:txBody>
          <a:bodyPr>
            <a:normAutofit/>
          </a:bodyPr>
          <a:lstStyle>
            <a:lvl1pPr>
              <a:defRPr sz="2400">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sz="1050"/>
            </a:lvl2pPr>
            <a:lvl3pPr>
              <a:defRPr sz="1050"/>
            </a:lvl3pPr>
            <a:lvl4pPr>
              <a:defRPr sz="1050"/>
            </a:lvl4pPr>
            <a:lvl5pPr>
              <a:defRPr sz="10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xmlns="" id="{E8051AAA-EEB0-5648-82DF-A7126F8A4841}"/>
              </a:ext>
            </a:extLst>
          </p:cNvPr>
          <p:cNvSpPr>
            <a:spLocks noGrp="1"/>
          </p:cNvSpPr>
          <p:nvPr>
            <p:ph type="dt" sz="half" idx="10"/>
          </p:nvPr>
        </p:nvSpPr>
        <p:spPr/>
        <p:txBody>
          <a:bodyPr/>
          <a:lstStyle>
            <a:lvl1pPr>
              <a:defRPr/>
            </a:lvl1pPr>
          </a:lstStyle>
          <a:p>
            <a:pPr>
              <a:defRPr/>
            </a:pPr>
            <a:fld id="{85191C06-2105-F54E-860F-730C30877B14}" type="datetimeFigureOut">
              <a:rPr lang="en-US"/>
              <a:pPr>
                <a:defRPr/>
              </a:pPr>
              <a:t>9/28/2022</a:t>
            </a:fld>
            <a:endParaRPr lang="en-US"/>
          </a:p>
        </p:txBody>
      </p:sp>
      <p:sp>
        <p:nvSpPr>
          <p:cNvPr id="7" name="Footer Placeholder 4">
            <a:extLst>
              <a:ext uri="{FF2B5EF4-FFF2-40B4-BE49-F238E27FC236}">
                <a16:creationId xmlns:a16="http://schemas.microsoft.com/office/drawing/2014/main" xmlns="" id="{A1FB5AF6-E7E8-1A45-ADB6-FA5C3F4EC8E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xmlns="" id="{D26C46EA-32BF-7443-9F36-33D196704F6A}"/>
              </a:ext>
            </a:extLst>
          </p:cNvPr>
          <p:cNvSpPr>
            <a:spLocks noGrp="1"/>
          </p:cNvSpPr>
          <p:nvPr>
            <p:ph type="sldNum" sz="quarter" idx="12"/>
          </p:nvPr>
        </p:nvSpPr>
        <p:spPr/>
        <p:txBody>
          <a:bodyPr/>
          <a:lstStyle>
            <a:lvl1pPr>
              <a:defRPr/>
            </a:lvl1pPr>
          </a:lstStyle>
          <a:p>
            <a:fld id="{75137EBF-1B97-7340-8776-F81943DDF063}" type="slidenum">
              <a:rPr lang="en-US" altLang="x-none"/>
              <a:pPr/>
              <a:t>‹#›</a:t>
            </a:fld>
            <a:endParaRPr lang="en-US" altLang="x-none"/>
          </a:p>
        </p:txBody>
      </p:sp>
      <p:pic>
        <p:nvPicPr>
          <p:cNvPr id="9" name="Picture 8" descr="Shape&#10;&#10;Description automatically generated with medium confidence">
            <a:extLst>
              <a:ext uri="{FF2B5EF4-FFF2-40B4-BE49-F238E27FC236}">
                <a16:creationId xmlns:a16="http://schemas.microsoft.com/office/drawing/2014/main" xmlns="" id="{BB23D494-94FE-0E42-9158-BE0492AF421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8186" y="-35479"/>
            <a:ext cx="1653581" cy="666751"/>
          </a:xfrm>
          <a:prstGeom prst="rect">
            <a:avLst/>
          </a:prstGeom>
        </p:spPr>
      </p:pic>
    </p:spTree>
    <p:extLst>
      <p:ext uri="{BB962C8B-B14F-4D97-AF65-F5344CB8AC3E}">
        <p14:creationId xmlns:p14="http://schemas.microsoft.com/office/powerpoint/2010/main" xmlns="" val="3866515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Прямоугольник 23">
            <a:extLst>
              <a:ext uri="{FF2B5EF4-FFF2-40B4-BE49-F238E27FC236}">
                <a16:creationId xmlns:a16="http://schemas.microsoft.com/office/drawing/2014/main" xmlns="" id="{EA8F3A2B-2105-ED4C-AFE7-9E3947C682DD}"/>
              </a:ext>
            </a:extLst>
          </p:cNvPr>
          <p:cNvSpPr/>
          <p:nvPr userDrawn="1"/>
        </p:nvSpPr>
        <p:spPr>
          <a:xfrm>
            <a:off x="0" y="1273176"/>
            <a:ext cx="9161860" cy="5584825"/>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x-none" sz="4500" b="1">
              <a:solidFill>
                <a:srgbClr val="6EAA45"/>
              </a:solidFill>
              <a:latin typeface="e-Ukraine Head Bold" pitchFamily="2" charset="0"/>
            </a:endParaRPr>
          </a:p>
        </p:txBody>
      </p:sp>
      <p:sp>
        <p:nvSpPr>
          <p:cNvPr id="2" name="Title 1"/>
          <p:cNvSpPr>
            <a:spLocks noGrp="1"/>
          </p:cNvSpPr>
          <p:nvPr>
            <p:ph type="title"/>
          </p:nvPr>
        </p:nvSpPr>
        <p:spPr>
          <a:xfrm>
            <a:off x="238186" y="793823"/>
            <a:ext cx="8277164" cy="479406"/>
          </a:xfrm>
        </p:spPr>
        <p:txBody>
          <a:bodyPr>
            <a:normAutofit/>
          </a:bodyPr>
          <a:lstStyle>
            <a:lvl1pPr>
              <a:defRPr sz="2400">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xmlns="" id="{2D61F796-5C01-CA44-9E7E-212F26C6A9E6}"/>
              </a:ext>
            </a:extLst>
          </p:cNvPr>
          <p:cNvSpPr>
            <a:spLocks noGrp="1"/>
          </p:cNvSpPr>
          <p:nvPr>
            <p:ph type="dt" sz="half" idx="10"/>
          </p:nvPr>
        </p:nvSpPr>
        <p:spPr/>
        <p:txBody>
          <a:bodyPr/>
          <a:lstStyle>
            <a:lvl1pPr>
              <a:defRPr smtClean="0">
                <a:solidFill>
                  <a:schemeClr val="bg1"/>
                </a:solidFill>
              </a:defRPr>
            </a:lvl1pPr>
          </a:lstStyle>
          <a:p>
            <a:pPr>
              <a:defRPr/>
            </a:pPr>
            <a:fld id="{F914737F-58C6-A843-A235-61DCEEBE3853}" type="datetimeFigureOut">
              <a:rPr lang="en-US"/>
              <a:pPr>
                <a:defRPr/>
              </a:pPr>
              <a:t>9/28/2022</a:t>
            </a:fld>
            <a:endParaRPr lang="en-US"/>
          </a:p>
        </p:txBody>
      </p:sp>
      <p:sp>
        <p:nvSpPr>
          <p:cNvPr id="7" name="Footer Placeholder 4">
            <a:extLst>
              <a:ext uri="{FF2B5EF4-FFF2-40B4-BE49-F238E27FC236}">
                <a16:creationId xmlns:a16="http://schemas.microsoft.com/office/drawing/2014/main" xmlns="" id="{438C36D8-C350-4F4A-926C-227F540A0F10}"/>
              </a:ext>
            </a:extLst>
          </p:cNvPr>
          <p:cNvSpPr>
            <a:spLocks noGrp="1"/>
          </p:cNvSpPr>
          <p:nvPr>
            <p:ph type="ftr" sz="quarter" idx="11"/>
          </p:nvPr>
        </p:nvSpPr>
        <p:spPr/>
        <p:txBody>
          <a:bodyPr/>
          <a:lstStyle>
            <a:lvl1pPr>
              <a:defRPr>
                <a:solidFill>
                  <a:schemeClr val="bg1"/>
                </a:solidFill>
              </a:defRPr>
            </a:lvl1pPr>
          </a:lstStyle>
          <a:p>
            <a:pPr>
              <a:defRPr/>
            </a:pPr>
            <a:endParaRPr lang="en-US"/>
          </a:p>
        </p:txBody>
      </p:sp>
      <p:sp>
        <p:nvSpPr>
          <p:cNvPr id="8" name="Slide Number Placeholder 5">
            <a:extLst>
              <a:ext uri="{FF2B5EF4-FFF2-40B4-BE49-F238E27FC236}">
                <a16:creationId xmlns:a16="http://schemas.microsoft.com/office/drawing/2014/main" xmlns="" id="{14299927-B50C-104C-96EF-572A2493E06C}"/>
              </a:ext>
            </a:extLst>
          </p:cNvPr>
          <p:cNvSpPr>
            <a:spLocks noGrp="1"/>
          </p:cNvSpPr>
          <p:nvPr>
            <p:ph type="sldNum" sz="quarter" idx="12"/>
          </p:nvPr>
        </p:nvSpPr>
        <p:spPr/>
        <p:txBody>
          <a:bodyPr/>
          <a:lstStyle>
            <a:lvl1pPr>
              <a:defRPr>
                <a:solidFill>
                  <a:schemeClr val="bg1"/>
                </a:solidFill>
              </a:defRPr>
            </a:lvl1pPr>
          </a:lstStyle>
          <a:p>
            <a:fld id="{5DAC4EF6-3C8D-8040-996D-094C838DD2D4}" type="slidenum">
              <a:rPr lang="en-US" altLang="x-none"/>
              <a:pPr/>
              <a:t>‹#›</a:t>
            </a:fld>
            <a:endParaRPr lang="en-US" altLang="x-none"/>
          </a:p>
        </p:txBody>
      </p:sp>
      <p:pic>
        <p:nvPicPr>
          <p:cNvPr id="9" name="Picture 8" descr="Shape&#10;&#10;Description automatically generated with medium confidence">
            <a:extLst>
              <a:ext uri="{FF2B5EF4-FFF2-40B4-BE49-F238E27FC236}">
                <a16:creationId xmlns:a16="http://schemas.microsoft.com/office/drawing/2014/main" xmlns="" id="{FDC86A5E-7BB8-5A43-A9E7-AFB6A558967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8186" y="-35479"/>
            <a:ext cx="1653581" cy="666751"/>
          </a:xfrm>
          <a:prstGeom prst="rect">
            <a:avLst/>
          </a:prstGeom>
        </p:spPr>
      </p:pic>
    </p:spTree>
    <p:extLst>
      <p:ext uri="{BB962C8B-B14F-4D97-AF65-F5344CB8AC3E}">
        <p14:creationId xmlns:p14="http://schemas.microsoft.com/office/powerpoint/2010/main" xmlns="" val="142591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A58EA55-922A-4672-8579-82CA9E7A569D}" type="datetimeFigureOut">
              <a:rPr lang="ru-RU" smtClean="0"/>
              <a:pPr/>
              <a:t>28.09.22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DF5DB7-39C4-4100-95DA-57A6E6712001}" type="slidenum">
              <a:rPr lang="ru-RU" smtClean="0"/>
              <a:pPr/>
              <a:t>‹#›</a:t>
            </a:fld>
            <a:endParaRPr lang="ru-RU"/>
          </a:p>
        </p:txBody>
      </p:sp>
    </p:spTree>
    <p:extLst>
      <p:ext uri="{BB962C8B-B14F-4D97-AF65-F5344CB8AC3E}">
        <p14:creationId xmlns:p14="http://schemas.microsoft.com/office/powerpoint/2010/main" xmlns="" val="3874207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A58EA55-922A-4672-8579-82CA9E7A569D}" type="datetimeFigureOut">
              <a:rPr lang="ru-RU" smtClean="0"/>
              <a:pPr/>
              <a:t>28.09.22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DF5DB7-39C4-4100-95DA-57A6E6712001}" type="slidenum">
              <a:rPr lang="ru-RU" smtClean="0"/>
              <a:pPr/>
              <a:t>‹#›</a:t>
            </a:fld>
            <a:endParaRPr lang="ru-RU"/>
          </a:p>
        </p:txBody>
      </p:sp>
    </p:spTree>
    <p:extLst>
      <p:ext uri="{BB962C8B-B14F-4D97-AF65-F5344CB8AC3E}">
        <p14:creationId xmlns:p14="http://schemas.microsoft.com/office/powerpoint/2010/main" xmlns="" val="6591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A58EA55-922A-4672-8579-82CA9E7A569D}" type="datetimeFigureOut">
              <a:rPr lang="ru-RU" smtClean="0"/>
              <a:pPr/>
              <a:t>28.09.22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DF5DB7-39C4-4100-95DA-57A6E6712001}" type="slidenum">
              <a:rPr lang="ru-RU" smtClean="0"/>
              <a:pPr/>
              <a:t>‹#›</a:t>
            </a:fld>
            <a:endParaRPr lang="ru-RU"/>
          </a:p>
        </p:txBody>
      </p:sp>
    </p:spTree>
    <p:extLst>
      <p:ext uri="{BB962C8B-B14F-4D97-AF65-F5344CB8AC3E}">
        <p14:creationId xmlns:p14="http://schemas.microsoft.com/office/powerpoint/2010/main" xmlns="" val="423353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A58EA55-922A-4672-8579-82CA9E7A569D}" type="datetimeFigureOut">
              <a:rPr lang="ru-RU" smtClean="0"/>
              <a:pPr/>
              <a:t>28.09.22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5DF5DB7-39C4-4100-95DA-57A6E6712001}" type="slidenum">
              <a:rPr lang="ru-RU" smtClean="0"/>
              <a:pPr/>
              <a:t>‹#›</a:t>
            </a:fld>
            <a:endParaRPr lang="ru-RU"/>
          </a:p>
        </p:txBody>
      </p:sp>
    </p:spTree>
    <p:extLst>
      <p:ext uri="{BB962C8B-B14F-4D97-AF65-F5344CB8AC3E}">
        <p14:creationId xmlns:p14="http://schemas.microsoft.com/office/powerpoint/2010/main" xmlns="" val="3999081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A58EA55-922A-4672-8579-82CA9E7A569D}" type="datetimeFigureOut">
              <a:rPr lang="ru-RU" smtClean="0"/>
              <a:pPr/>
              <a:t>28.09.22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5DF5DB7-39C4-4100-95DA-57A6E6712001}" type="slidenum">
              <a:rPr lang="ru-RU" smtClean="0"/>
              <a:pPr/>
              <a:t>‹#›</a:t>
            </a:fld>
            <a:endParaRPr lang="ru-RU"/>
          </a:p>
        </p:txBody>
      </p:sp>
    </p:spTree>
    <p:extLst>
      <p:ext uri="{BB962C8B-B14F-4D97-AF65-F5344CB8AC3E}">
        <p14:creationId xmlns:p14="http://schemas.microsoft.com/office/powerpoint/2010/main" xmlns="" val="2861009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A58EA55-922A-4672-8579-82CA9E7A569D}" type="datetimeFigureOut">
              <a:rPr lang="ru-RU" smtClean="0"/>
              <a:pPr/>
              <a:t>28.09.22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5DF5DB7-39C4-4100-95DA-57A6E6712001}" type="slidenum">
              <a:rPr lang="ru-RU" smtClean="0"/>
              <a:pPr/>
              <a:t>‹#›</a:t>
            </a:fld>
            <a:endParaRPr lang="ru-RU"/>
          </a:p>
        </p:txBody>
      </p:sp>
    </p:spTree>
    <p:extLst>
      <p:ext uri="{BB962C8B-B14F-4D97-AF65-F5344CB8AC3E}">
        <p14:creationId xmlns:p14="http://schemas.microsoft.com/office/powerpoint/2010/main" xmlns="" val="3131561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A58EA55-922A-4672-8579-82CA9E7A569D}" type="datetimeFigureOut">
              <a:rPr lang="ru-RU" smtClean="0"/>
              <a:pPr/>
              <a:t>28.09.22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DF5DB7-39C4-4100-95DA-57A6E6712001}" type="slidenum">
              <a:rPr lang="ru-RU" smtClean="0"/>
              <a:pPr/>
              <a:t>‹#›</a:t>
            </a:fld>
            <a:endParaRPr lang="ru-RU"/>
          </a:p>
        </p:txBody>
      </p:sp>
    </p:spTree>
    <p:extLst>
      <p:ext uri="{BB962C8B-B14F-4D97-AF65-F5344CB8AC3E}">
        <p14:creationId xmlns:p14="http://schemas.microsoft.com/office/powerpoint/2010/main" xmlns="" val="2123998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A58EA55-922A-4672-8579-82CA9E7A569D}" type="datetimeFigureOut">
              <a:rPr lang="ru-RU" smtClean="0"/>
              <a:pPr/>
              <a:t>28.09.22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DF5DB7-39C4-4100-95DA-57A6E6712001}" type="slidenum">
              <a:rPr lang="ru-RU" smtClean="0"/>
              <a:pPr/>
              <a:t>‹#›</a:t>
            </a:fld>
            <a:endParaRPr lang="ru-RU"/>
          </a:p>
        </p:txBody>
      </p:sp>
    </p:spTree>
    <p:extLst>
      <p:ext uri="{BB962C8B-B14F-4D97-AF65-F5344CB8AC3E}">
        <p14:creationId xmlns:p14="http://schemas.microsoft.com/office/powerpoint/2010/main" xmlns="" val="74776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8EA55-922A-4672-8579-82CA9E7A569D}" type="datetimeFigureOut">
              <a:rPr lang="ru-RU" smtClean="0"/>
              <a:pPr/>
              <a:t>28.09.22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F5DB7-39C4-4100-95DA-57A6E6712001}" type="slidenum">
              <a:rPr lang="ru-RU" smtClean="0"/>
              <a:pPr/>
              <a:t>‹#›</a:t>
            </a:fld>
            <a:endParaRPr lang="ru-RU"/>
          </a:p>
        </p:txBody>
      </p:sp>
    </p:spTree>
    <p:extLst>
      <p:ext uri="{BB962C8B-B14F-4D97-AF65-F5344CB8AC3E}">
        <p14:creationId xmlns:p14="http://schemas.microsoft.com/office/powerpoint/2010/main" xmlns="" val="4033980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xmlns="" id="{7B880240-352A-B849-9BF1-71DFC9A567CA}"/>
              </a:ext>
            </a:extLst>
          </p:cNvPr>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5123" name="Text Placeholder 2">
            <a:extLst>
              <a:ext uri="{FF2B5EF4-FFF2-40B4-BE49-F238E27FC236}">
                <a16:creationId xmlns:a16="http://schemas.microsoft.com/office/drawing/2014/main" xmlns="" id="{2E7011F3-A871-9346-83A3-D266EC76E114}"/>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a:extLst>
              <a:ext uri="{FF2B5EF4-FFF2-40B4-BE49-F238E27FC236}">
                <a16:creationId xmlns:a16="http://schemas.microsoft.com/office/drawing/2014/main" xmlns="" id="{4B71CC57-5A60-0742-AACD-051D5C26C4A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pPr>
              <a:defRPr/>
            </a:pPr>
            <a:fld id="{A83F24B8-19DE-5D49-8A29-C51C39964D47}" type="datetimeFigureOut">
              <a:rPr lang="en-US"/>
              <a:pPr>
                <a:defRPr/>
              </a:pPr>
              <a:t>9/28/2022</a:t>
            </a:fld>
            <a:endParaRPr lang="en-US"/>
          </a:p>
        </p:txBody>
      </p:sp>
      <p:sp>
        <p:nvSpPr>
          <p:cNvPr id="5" name="Footer Placeholder 4">
            <a:extLst>
              <a:ext uri="{FF2B5EF4-FFF2-40B4-BE49-F238E27FC236}">
                <a16:creationId xmlns:a16="http://schemas.microsoft.com/office/drawing/2014/main" xmlns="" id="{0AB988B5-58BD-F840-8AC4-554995890E1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xmlns="" id="{5D035764-A0ED-7F4D-8E35-01ACD3091CFF}"/>
              </a:ext>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32C3AFF8-37BF-9A4B-BB6C-5B799FA3B986}" type="slidenum">
              <a:rPr lang="en-US" altLang="x-none"/>
              <a:pPr/>
              <a:t>‹#›</a:t>
            </a:fld>
            <a:endParaRPr lang="en-US" altLang="x-none"/>
          </a:p>
        </p:txBody>
      </p:sp>
    </p:spTree>
    <p:extLst>
      <p:ext uri="{BB962C8B-B14F-4D97-AF65-F5344CB8AC3E}">
        <p14:creationId xmlns:p14="http://schemas.microsoft.com/office/powerpoint/2010/main" xmlns="" val="3245688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e-Ukraine Head Medium" pitchFamily="2" charset="77"/>
        </a:defRPr>
      </a:lvl2pPr>
      <a:lvl3pPr algn="l" rtl="0" fontAlgn="base">
        <a:lnSpc>
          <a:spcPct val="90000"/>
        </a:lnSpc>
        <a:spcBef>
          <a:spcPct val="0"/>
        </a:spcBef>
        <a:spcAft>
          <a:spcPct val="0"/>
        </a:spcAft>
        <a:defRPr sz="3300">
          <a:solidFill>
            <a:schemeClr val="tx1"/>
          </a:solidFill>
          <a:latin typeface="e-Ukraine Head Medium" pitchFamily="2" charset="77"/>
        </a:defRPr>
      </a:lvl3pPr>
      <a:lvl4pPr algn="l" rtl="0" fontAlgn="base">
        <a:lnSpc>
          <a:spcPct val="90000"/>
        </a:lnSpc>
        <a:spcBef>
          <a:spcPct val="0"/>
        </a:spcBef>
        <a:spcAft>
          <a:spcPct val="0"/>
        </a:spcAft>
        <a:defRPr sz="3300">
          <a:solidFill>
            <a:schemeClr val="tx1"/>
          </a:solidFill>
          <a:latin typeface="e-Ukraine Head Medium" pitchFamily="2" charset="77"/>
        </a:defRPr>
      </a:lvl4pPr>
      <a:lvl5pPr algn="l" rtl="0" fontAlgn="base">
        <a:lnSpc>
          <a:spcPct val="90000"/>
        </a:lnSpc>
        <a:spcBef>
          <a:spcPct val="0"/>
        </a:spcBef>
        <a:spcAft>
          <a:spcPct val="0"/>
        </a:spcAft>
        <a:defRPr sz="3300">
          <a:solidFill>
            <a:schemeClr val="tx1"/>
          </a:solidFill>
          <a:latin typeface="e-Ukraine Head Medium" pitchFamily="2" charset="77"/>
        </a:defRPr>
      </a:lvl5pPr>
      <a:lvl6pPr marL="342900" algn="l" rtl="0" fontAlgn="base">
        <a:lnSpc>
          <a:spcPct val="90000"/>
        </a:lnSpc>
        <a:spcBef>
          <a:spcPct val="0"/>
        </a:spcBef>
        <a:spcAft>
          <a:spcPct val="0"/>
        </a:spcAft>
        <a:defRPr sz="3300">
          <a:solidFill>
            <a:schemeClr val="tx1"/>
          </a:solidFill>
          <a:latin typeface="e-Ukraine Head Medium" pitchFamily="2" charset="77"/>
        </a:defRPr>
      </a:lvl6pPr>
      <a:lvl7pPr marL="685800" algn="l" rtl="0" fontAlgn="base">
        <a:lnSpc>
          <a:spcPct val="90000"/>
        </a:lnSpc>
        <a:spcBef>
          <a:spcPct val="0"/>
        </a:spcBef>
        <a:spcAft>
          <a:spcPct val="0"/>
        </a:spcAft>
        <a:defRPr sz="3300">
          <a:solidFill>
            <a:schemeClr val="tx1"/>
          </a:solidFill>
          <a:latin typeface="e-Ukraine Head Medium" pitchFamily="2" charset="77"/>
        </a:defRPr>
      </a:lvl7pPr>
      <a:lvl8pPr marL="1028700" algn="l" rtl="0" fontAlgn="base">
        <a:lnSpc>
          <a:spcPct val="90000"/>
        </a:lnSpc>
        <a:spcBef>
          <a:spcPct val="0"/>
        </a:spcBef>
        <a:spcAft>
          <a:spcPct val="0"/>
        </a:spcAft>
        <a:defRPr sz="3300">
          <a:solidFill>
            <a:schemeClr val="tx1"/>
          </a:solidFill>
          <a:latin typeface="e-Ukraine Head Medium" pitchFamily="2" charset="77"/>
        </a:defRPr>
      </a:lvl8pPr>
      <a:lvl9pPr marL="1371600" algn="l" rtl="0" fontAlgn="base">
        <a:lnSpc>
          <a:spcPct val="90000"/>
        </a:lnSpc>
        <a:spcBef>
          <a:spcPct val="0"/>
        </a:spcBef>
        <a:spcAft>
          <a:spcPct val="0"/>
        </a:spcAft>
        <a:defRPr sz="3300">
          <a:solidFill>
            <a:schemeClr val="tx1"/>
          </a:solidFill>
          <a:latin typeface="e-Ukraine Head Medium" pitchFamily="2" charset="77"/>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lang="en-US" sz="2100" kern="1200" dirty="0">
          <a:solidFill>
            <a:schemeClr val="tx1"/>
          </a:solidFill>
          <a:latin typeface="e-Ukraine" pitchFamily="2" charset="77"/>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lang="en-US" sz="1800" kern="1200" dirty="0">
          <a:solidFill>
            <a:schemeClr val="tx1"/>
          </a:solidFill>
          <a:latin typeface="e-Ukraine UltraLight" pitchFamily="2" charset="77"/>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lang="en-US" sz="1500" kern="1200" dirty="0">
          <a:solidFill>
            <a:schemeClr val="tx1"/>
          </a:solidFill>
          <a:latin typeface="e-Ukraine Thin" pitchFamily="2" charset="77"/>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lang="en-US" kern="1200" dirty="0">
          <a:solidFill>
            <a:srgbClr val="7F7F7F"/>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lang="en-US" kern="1200" dirty="0">
          <a:solidFill>
            <a:srgbClr val="7F7F7F"/>
          </a:solidFill>
          <a:latin typeface="e-Ukraine Th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186" y="793821"/>
            <a:ext cx="8277164" cy="1339033"/>
          </a:xfrm>
        </p:spPr>
        <p:txBody>
          <a:bodyPr>
            <a:normAutofit/>
          </a:bodyPr>
          <a:lstStyle/>
          <a:p>
            <a:r>
              <a:rPr lang="en-US" dirty="0" smtClean="0"/>
              <a:t/>
            </a:r>
            <a:br>
              <a:rPr lang="en-US" dirty="0" smtClean="0"/>
            </a:br>
            <a:endParaRPr lang="ru-RU" dirty="0"/>
          </a:p>
        </p:txBody>
      </p:sp>
      <p:sp>
        <p:nvSpPr>
          <p:cNvPr id="3" name="Объект 2"/>
          <p:cNvSpPr>
            <a:spLocks noGrp="1"/>
          </p:cNvSpPr>
          <p:nvPr>
            <p:ph idx="1"/>
          </p:nvPr>
        </p:nvSpPr>
        <p:spPr>
          <a:xfrm>
            <a:off x="628650" y="1825625"/>
            <a:ext cx="7886700" cy="3547591"/>
          </a:xfrm>
        </p:spPr>
        <p:txBody>
          <a:bodyPr/>
          <a:lstStyle/>
          <a:p>
            <a:pPr marL="0" indent="0">
              <a:buNone/>
            </a:pPr>
            <a:endParaRPr lang="ru-RU" dirty="0"/>
          </a:p>
        </p:txBody>
      </p:sp>
      <p:sp>
        <p:nvSpPr>
          <p:cNvPr id="4" name="Прямоугольник 3"/>
          <p:cNvSpPr/>
          <p:nvPr/>
        </p:nvSpPr>
        <p:spPr>
          <a:xfrm>
            <a:off x="364072" y="793821"/>
            <a:ext cx="8528407" cy="1200329"/>
          </a:xfrm>
          <a:prstGeom prst="rect">
            <a:avLst/>
          </a:prstGeom>
        </p:spPr>
        <p:txBody>
          <a:bodyPr wrap="square">
            <a:spAutoFit/>
          </a:bodyPr>
          <a:lstStyle/>
          <a:p>
            <a:pPr lvl="0" algn="ctr">
              <a:spcBef>
                <a:spcPct val="20000"/>
              </a:spcBef>
            </a:pPr>
            <a:r>
              <a:rPr lang="en-US" sz="2400" dirty="0" smtClean="0">
                <a:solidFill>
                  <a:srgbClr val="0070C0"/>
                </a:solidFill>
                <a:latin typeface="Arial" pitchFamily="34" charset="0"/>
                <a:cs typeface="Arial" pitchFamily="34" charset="0"/>
              </a:rPr>
              <a:t>The current situation and priorities for the development of agriculture and rural areas in Ukraine </a:t>
            </a:r>
            <a:r>
              <a:rPr lang="ru-RU" sz="2400" b="1" dirty="0">
                <a:solidFill>
                  <a:srgbClr val="4BACC6">
                    <a:lumMod val="75000"/>
                  </a:srgbClr>
                </a:solidFill>
                <a:latin typeface="Arial" panose="020B0604020202020204" pitchFamily="34" charset="0"/>
                <a:ea typeface="Times New Roman" panose="02020603050405020304" pitchFamily="18" charset="0"/>
                <a:cs typeface="Arial" panose="020B0604020202020204" pitchFamily="34" charset="0"/>
              </a:rPr>
              <a:t/>
            </a:r>
            <a:br>
              <a:rPr lang="ru-RU" sz="2400" b="1" dirty="0">
                <a:solidFill>
                  <a:srgbClr val="4BACC6">
                    <a:lumMod val="75000"/>
                  </a:srgbClr>
                </a:solidFill>
                <a:latin typeface="Arial" panose="020B0604020202020204" pitchFamily="34" charset="0"/>
                <a:ea typeface="Times New Roman" panose="02020603050405020304" pitchFamily="18" charset="0"/>
                <a:cs typeface="Arial" panose="020B0604020202020204" pitchFamily="34" charset="0"/>
              </a:rPr>
            </a:br>
            <a:endParaRPr lang="ru-RU" sz="2400" dirty="0">
              <a:solidFill>
                <a:srgbClr val="4BACC6">
                  <a:lumMod val="75000"/>
                </a:srgbClr>
              </a:solidFill>
              <a:latin typeface="Calibri"/>
            </a:endParaRPr>
          </a:p>
        </p:txBody>
      </p:sp>
      <p:pic>
        <p:nvPicPr>
          <p:cNvPr id="6" name="Рисунок 5">
            <a:extLst>
              <a:ext uri="{FF2B5EF4-FFF2-40B4-BE49-F238E27FC236}">
                <a16:creationId xmlns:a16="http://schemas.microsoft.com/office/drawing/2014/main" xmlns="" id="{6F51BAB8-DBEF-721F-2112-A90C0E940042}"/>
              </a:ext>
            </a:extLst>
          </p:cNvPr>
          <p:cNvPicPr>
            <a:picLocks noChangeAspect="1"/>
          </p:cNvPicPr>
          <p:nvPr/>
        </p:nvPicPr>
        <p:blipFill>
          <a:blip r:embed="rId2" cstate="print"/>
          <a:stretch>
            <a:fillRect/>
          </a:stretch>
        </p:blipFill>
        <p:spPr>
          <a:xfrm>
            <a:off x="683568" y="1844824"/>
            <a:ext cx="7886699" cy="3384376"/>
          </a:xfrm>
          <a:prstGeom prst="rect">
            <a:avLst/>
          </a:prstGeom>
        </p:spPr>
      </p:pic>
      <p:sp>
        <p:nvSpPr>
          <p:cNvPr id="8" name="Прямоугольник 7"/>
          <p:cNvSpPr/>
          <p:nvPr/>
        </p:nvSpPr>
        <p:spPr>
          <a:xfrm>
            <a:off x="971600" y="5382453"/>
            <a:ext cx="7543750" cy="646331"/>
          </a:xfrm>
          <a:prstGeom prst="rect">
            <a:avLst/>
          </a:prstGeom>
        </p:spPr>
        <p:txBody>
          <a:bodyPr wrap="square">
            <a:spAutoFit/>
          </a:bodyPr>
          <a:lstStyle/>
          <a:p>
            <a:pPr algn="ctr"/>
            <a:r>
              <a:rPr lang="en-US" dirty="0" smtClean="0">
                <a:solidFill>
                  <a:srgbClr val="0070C0"/>
                </a:solidFill>
              </a:rPr>
              <a:t>Deputy Minister of Agrarian Policy and Food of Ukraine </a:t>
            </a:r>
            <a:endParaRPr lang="ru-RU" dirty="0" smtClean="0">
              <a:solidFill>
                <a:srgbClr val="0070C0"/>
              </a:solidFill>
            </a:endParaRPr>
          </a:p>
          <a:p>
            <a:pPr algn="ctr"/>
            <a:r>
              <a:rPr lang="en-US" dirty="0" err="1" smtClean="0">
                <a:solidFill>
                  <a:srgbClr val="0070C0"/>
                </a:solidFill>
              </a:rPr>
              <a:t>Vitaliy</a:t>
            </a:r>
            <a:r>
              <a:rPr lang="en-US" dirty="0" smtClean="0">
                <a:solidFill>
                  <a:srgbClr val="0070C0"/>
                </a:solidFill>
              </a:rPr>
              <a:t> </a:t>
            </a:r>
            <a:r>
              <a:rPr lang="en-US" dirty="0" err="1" smtClean="0">
                <a:solidFill>
                  <a:srgbClr val="0070C0"/>
                </a:solidFill>
              </a:rPr>
              <a:t>Holovnia</a:t>
            </a:r>
            <a:endParaRPr lang="ru-RU" dirty="0">
              <a:solidFill>
                <a:srgbClr val="0070C0"/>
              </a:solidFill>
            </a:endParaRPr>
          </a:p>
        </p:txBody>
      </p:sp>
    </p:spTree>
    <p:extLst>
      <p:ext uri="{BB962C8B-B14F-4D97-AF65-F5344CB8AC3E}">
        <p14:creationId xmlns:p14="http://schemas.microsoft.com/office/powerpoint/2010/main" xmlns="" val="1431921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91264" cy="1143000"/>
          </a:xfrm>
        </p:spPr>
        <p:txBody>
          <a:bodyPr>
            <a:noAutofit/>
          </a:bodyPr>
          <a:lstStyle/>
          <a:p>
            <a:r>
              <a:rPr lang="en-US" sz="2400" b="1" dirty="0" smtClean="0">
                <a:solidFill>
                  <a:schemeClr val="tx2"/>
                </a:solidFill>
                <a:latin typeface="Arial" pitchFamily="34" charset="0"/>
                <a:cs typeface="Arial" pitchFamily="34" charset="0"/>
              </a:rPr>
              <a:t>Priority areas of scientific and technical cooperation with the Netherlands (general vision)</a:t>
            </a:r>
            <a:endParaRPr lang="ru-RU" sz="2400" b="1" dirty="0">
              <a:solidFill>
                <a:schemeClr val="tx2"/>
              </a:solidFill>
              <a:latin typeface="Arial" pitchFamily="34" charset="0"/>
              <a:cs typeface="Arial" pitchFamily="34" charset="0"/>
            </a:endParaRPr>
          </a:p>
        </p:txBody>
      </p:sp>
      <p:sp>
        <p:nvSpPr>
          <p:cNvPr id="3" name="Объект 2"/>
          <p:cNvSpPr>
            <a:spLocks noGrp="1"/>
          </p:cNvSpPr>
          <p:nvPr>
            <p:ph idx="1"/>
          </p:nvPr>
        </p:nvSpPr>
        <p:spPr>
          <a:xfrm>
            <a:off x="3851920" y="1427428"/>
            <a:ext cx="4834880" cy="4929411"/>
          </a:xfrm>
        </p:spPr>
        <p:txBody>
          <a:bodyPr>
            <a:normAutofit/>
          </a:bodyPr>
          <a:lstStyle/>
          <a:p>
            <a:pPr>
              <a:spcBef>
                <a:spcPts val="600"/>
              </a:spcBef>
              <a:buFont typeface="Wingdings" panose="05000000000000000000" pitchFamily="2" charset="2"/>
              <a:buChar char="§"/>
            </a:pPr>
            <a:r>
              <a:rPr lang="en-US" sz="1700" dirty="0" smtClean="0"/>
              <a:t>Remote monitoring of the state of use of reclaimed land and assessment of economic and environmental damages </a:t>
            </a:r>
            <a:endParaRPr lang="en-US" sz="1700" dirty="0" smtClean="0"/>
          </a:p>
          <a:p>
            <a:pPr>
              <a:spcBef>
                <a:spcPts val="600"/>
              </a:spcBef>
              <a:buFont typeface="Wingdings" panose="05000000000000000000" pitchFamily="2" charset="2"/>
              <a:buChar char="§"/>
            </a:pPr>
            <a:r>
              <a:rPr lang="en-US" sz="1700" dirty="0" smtClean="0"/>
              <a:t>Justification </a:t>
            </a:r>
            <a:r>
              <a:rPr lang="en-US" sz="1700" dirty="0" smtClean="0"/>
              <a:t>of organizational and economic models of sustainable management of reclamation systems </a:t>
            </a:r>
            <a:endParaRPr lang="en-US" sz="1700" dirty="0" smtClean="0"/>
          </a:p>
          <a:p>
            <a:pPr>
              <a:spcBef>
                <a:spcPts val="600"/>
              </a:spcBef>
              <a:buFont typeface="Wingdings" panose="05000000000000000000" pitchFamily="2" charset="2"/>
              <a:buChar char="§"/>
            </a:pPr>
            <a:r>
              <a:rPr lang="en-US" sz="1700" dirty="0" smtClean="0"/>
              <a:t>Assessment </a:t>
            </a:r>
            <a:r>
              <a:rPr lang="en-US" sz="1700" dirty="0" smtClean="0"/>
              <a:t>of the necessary areas for the restoration and development of land reclamation, taking into account climate change and the consequences of war </a:t>
            </a:r>
            <a:endParaRPr lang="en-US" sz="1700" dirty="0" smtClean="0"/>
          </a:p>
          <a:p>
            <a:pPr>
              <a:spcBef>
                <a:spcPts val="600"/>
              </a:spcBef>
              <a:buFont typeface="Wingdings" panose="05000000000000000000" pitchFamily="2" charset="2"/>
              <a:buChar char="§"/>
            </a:pPr>
            <a:r>
              <a:rPr lang="en-US" sz="1700" dirty="0" smtClean="0"/>
              <a:t>Development </a:t>
            </a:r>
            <a:r>
              <a:rPr lang="en-US" sz="1700" dirty="0" smtClean="0"/>
              <a:t>of feasibility studies of investment projects to restore the engineering infrastructure of reclamation </a:t>
            </a:r>
            <a:r>
              <a:rPr lang="en-US" sz="1700" dirty="0" smtClean="0"/>
              <a:t>systems</a:t>
            </a:r>
          </a:p>
          <a:p>
            <a:pPr>
              <a:spcBef>
                <a:spcPts val="600"/>
              </a:spcBef>
              <a:buFont typeface="Wingdings" panose="05000000000000000000" pitchFamily="2" charset="2"/>
              <a:buChar char="§"/>
            </a:pPr>
            <a:r>
              <a:rPr lang="en-US" sz="1700" dirty="0" smtClean="0"/>
              <a:t> </a:t>
            </a:r>
            <a:r>
              <a:rPr lang="en-US" sz="1700" dirty="0" smtClean="0"/>
              <a:t>Scientific support and implementation of pilot projects on restoration of irrigation and drainage </a:t>
            </a:r>
            <a:r>
              <a:rPr lang="en-US" sz="1700" dirty="0" smtClean="0"/>
              <a:t>systems</a:t>
            </a:r>
          </a:p>
          <a:p>
            <a:pPr marL="0" indent="0">
              <a:buNone/>
            </a:pPr>
            <a:r>
              <a:rPr lang="ru-RU" sz="2000" dirty="0" smtClean="0"/>
              <a:t>  </a:t>
            </a:r>
            <a:endParaRPr lang="ru-RU" sz="2000" dirty="0"/>
          </a:p>
        </p:txBody>
      </p:sp>
      <p:pic>
        <p:nvPicPr>
          <p:cNvPr id="5" name="Рисунок 4">
            <a:extLst>
              <a:ext uri="{FF2B5EF4-FFF2-40B4-BE49-F238E27FC236}">
                <a16:creationId xmlns:a16="http://schemas.microsoft.com/office/drawing/2014/main" xmlns="" id="{BA5327B1-96F1-D6D1-BA60-56419A671E68}"/>
              </a:ext>
            </a:extLst>
          </p:cNvPr>
          <p:cNvPicPr>
            <a:picLocks noChangeAspect="1"/>
          </p:cNvPicPr>
          <p:nvPr/>
        </p:nvPicPr>
        <p:blipFill>
          <a:blip r:embed="rId2" cstate="print"/>
          <a:stretch>
            <a:fillRect/>
          </a:stretch>
        </p:blipFill>
        <p:spPr>
          <a:xfrm>
            <a:off x="28373" y="2132856"/>
            <a:ext cx="3908525" cy="2422220"/>
          </a:xfrm>
          <a:prstGeom prst="rect">
            <a:avLst/>
          </a:prstGeom>
        </p:spPr>
      </p:pic>
    </p:spTree>
    <p:extLst>
      <p:ext uri="{BB962C8B-B14F-4D97-AF65-F5344CB8AC3E}">
        <p14:creationId xmlns:p14="http://schemas.microsoft.com/office/powerpoint/2010/main" xmlns="" val="356213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descr="http://www.dream-wallpaper.com/free-wallpaper/nature-wallpaper/wheat-field-1-wallpaper/1920x1200/free-wallpaper-1.jpg">
            <a:extLst>
              <a:ext uri="{FF2B5EF4-FFF2-40B4-BE49-F238E27FC236}">
                <a16:creationId xmlns:a16="http://schemas.microsoft.com/office/drawing/2014/main" xmlns="" id="{711619BD-A02F-C24A-AEA1-C433B1F82F6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b="3712"/>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3">
            <a:extLst>
              <a:ext uri="{FF2B5EF4-FFF2-40B4-BE49-F238E27FC236}">
                <a16:creationId xmlns:a16="http://schemas.microsoft.com/office/drawing/2014/main" xmlns="" id="{24F5DA6B-4E65-0DD3-2A88-84791B303920}"/>
              </a:ext>
            </a:extLst>
          </p:cNvPr>
          <p:cNvSpPr txBox="1">
            <a:spLocks noChangeArrowheads="1"/>
          </p:cNvSpPr>
          <p:nvPr/>
        </p:nvSpPr>
        <p:spPr bwMode="auto">
          <a:xfrm>
            <a:off x="1475656" y="1844824"/>
            <a:ext cx="6588732" cy="1569660"/>
          </a:xfrm>
          <a:prstGeom prst="rect">
            <a:avLst/>
          </a:prstGeom>
          <a:noFill/>
          <a:ln w="9525">
            <a:noFill/>
            <a:miter lim="800000"/>
            <a:headEnd/>
            <a:tailEnd/>
          </a:ln>
        </p:spPr>
        <p:txBody>
          <a:bodyPr>
            <a:spAutoFit/>
          </a:bodyPr>
          <a:lstStyle/>
          <a:p>
            <a:pPr algn="ctr" fontAlgn="auto">
              <a:spcBef>
                <a:spcPts val="0"/>
              </a:spcBef>
              <a:spcAft>
                <a:spcPts val="0"/>
              </a:spcAft>
              <a:defRPr/>
            </a:pPr>
            <a:r>
              <a:rPr lang="en-US" sz="4800" i="1" dirty="0" smtClean="0">
                <a:solidFill>
                  <a:schemeClr val="tx2"/>
                </a:solidFill>
                <a:latin typeface="Comic Sans MS" pitchFamily="66" charset="0"/>
              </a:rPr>
              <a:t>THANKS FOR YOUR ATTENTION!</a:t>
            </a:r>
            <a:endParaRPr lang="uk-UA" sz="4800" b="1" i="1" dirty="0">
              <a:ln w="17780" cmpd="sng">
                <a:solidFill>
                  <a:srgbClr val="4F81BD">
                    <a:tint val="3000"/>
                  </a:srgbClr>
                </a:solidFill>
                <a:prstDash val="solid"/>
                <a:miter lim="800000"/>
              </a:ln>
              <a:solidFill>
                <a:schemeClr val="tx2"/>
              </a:solidFill>
              <a:effectLst>
                <a:outerShdw blurRad="55000" dist="50800" dir="5400000" algn="tl">
                  <a:srgbClr val="000000">
                    <a:alpha val="33000"/>
                  </a:srgbClr>
                </a:outerShdw>
              </a:effectLst>
              <a:latin typeface="Comic Sans MS" pitchFamily="66" charset="0"/>
            </a:endParaRPr>
          </a:p>
        </p:txBody>
      </p:sp>
      <p:sp>
        <p:nvSpPr>
          <p:cNvPr id="214020" name="Номер слайда 1">
            <a:extLst>
              <a:ext uri="{FF2B5EF4-FFF2-40B4-BE49-F238E27FC236}">
                <a16:creationId xmlns:a16="http://schemas.microsoft.com/office/drawing/2014/main" xmlns="" id="{5D0ADDEA-C6B9-CFCE-3CD9-F3F5645195D8}"/>
              </a:ext>
            </a:extLst>
          </p:cNvPr>
          <p:cNvSpPr txBox="1">
            <a:spLocks noGrp="1"/>
          </p:cNvSpPr>
          <p:nvPr/>
        </p:nvSpPr>
        <p:spPr bwMode="auto">
          <a:xfrm>
            <a:off x="3810000" y="6172200"/>
            <a:ext cx="18288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fld id="{9E8E7198-1467-4274-9046-05747BEE0541}" type="slidenum">
              <a:rPr lang="uk-UA" altLang="ru-RU" sz="1200" b="1">
                <a:solidFill>
                  <a:srgbClr val="7F7F7F"/>
                </a:solidFill>
              </a:rPr>
              <a:pPr algn="ctr" eaLnBrk="1" hangingPunct="1">
                <a:spcBef>
                  <a:spcPct val="0"/>
                </a:spcBef>
                <a:buFontTx/>
                <a:buNone/>
              </a:pPr>
              <a:t>11</a:t>
            </a:fld>
            <a:endParaRPr lang="uk-UA" altLang="ru-RU" sz="1200" b="1">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D61C01C-9A64-9526-F7AA-ED127BD4CCEA}"/>
              </a:ext>
            </a:extLst>
          </p:cNvPr>
          <p:cNvSpPr>
            <a:spLocks noGrp="1"/>
          </p:cNvSpPr>
          <p:nvPr>
            <p:ph type="title"/>
          </p:nvPr>
        </p:nvSpPr>
        <p:spPr>
          <a:xfrm>
            <a:off x="466750" y="260648"/>
            <a:ext cx="8229600" cy="1008112"/>
          </a:xfrm>
        </p:spPr>
        <p:txBody>
          <a:bodyPr>
            <a:normAutofit/>
          </a:bodyPr>
          <a:lstStyle/>
          <a:p>
            <a:r>
              <a:rPr lang="en-US" sz="2800" b="1" dirty="0" smtClean="0">
                <a:solidFill>
                  <a:srgbClr val="0070C0"/>
                </a:solidFill>
              </a:rPr>
              <a:t>The state of the agricultural industry </a:t>
            </a:r>
            <a:r>
              <a:rPr lang="en-US" sz="2800" b="1" dirty="0" smtClean="0">
                <a:solidFill>
                  <a:srgbClr val="0070C0"/>
                </a:solidFill>
              </a:rPr>
              <a:t>before </a:t>
            </a:r>
            <a:r>
              <a:rPr lang="en-US" sz="2800" b="1" dirty="0" smtClean="0">
                <a:solidFill>
                  <a:srgbClr val="0070C0"/>
                </a:solidFill>
              </a:rPr>
              <a:t>a full-scale war</a:t>
            </a:r>
            <a:endParaRPr lang="uk-UA" sz="3200" b="1" dirty="0">
              <a:solidFill>
                <a:srgbClr val="0070C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xmlns="" id="{49B1F36B-6780-8873-CA20-65F85F6C8A38}"/>
              </a:ext>
            </a:extLst>
          </p:cNvPr>
          <p:cNvSpPr>
            <a:spLocks noGrp="1"/>
          </p:cNvSpPr>
          <p:nvPr>
            <p:ph idx="1"/>
          </p:nvPr>
        </p:nvSpPr>
        <p:spPr>
          <a:xfrm>
            <a:off x="1187624" y="1484784"/>
            <a:ext cx="7344816" cy="4032447"/>
          </a:xfrm>
        </p:spPr>
        <p:txBody>
          <a:bodyPr>
            <a:normAutofit/>
          </a:bodyPr>
          <a:lstStyle/>
          <a:p>
            <a:pPr>
              <a:spcBef>
                <a:spcPts val="1200"/>
              </a:spcBef>
              <a:buFont typeface="Wingdings" panose="05000000000000000000" pitchFamily="2" charset="2"/>
              <a:buChar char="q"/>
            </a:pPr>
            <a:r>
              <a:rPr lang="en-US" sz="2000" dirty="0" smtClean="0"/>
              <a:t>The increase in the production of agricultural products, in 2021 the increase was 16.4% compared to </a:t>
            </a:r>
            <a:r>
              <a:rPr lang="en-US" sz="2000" dirty="0" smtClean="0"/>
              <a:t>2020</a:t>
            </a:r>
          </a:p>
          <a:p>
            <a:pPr>
              <a:spcBef>
                <a:spcPts val="1200"/>
              </a:spcBef>
              <a:buFont typeface="Wingdings" panose="05000000000000000000" pitchFamily="2" charset="2"/>
              <a:buChar char="q"/>
            </a:pPr>
            <a:r>
              <a:rPr lang="en-US" sz="2000" dirty="0" smtClean="0"/>
              <a:t>The share in GDP was 10%, and together with the processing of agricultural products - 16</a:t>
            </a:r>
            <a:r>
              <a:rPr lang="en-US" sz="2000" dirty="0" smtClean="0"/>
              <a:t>%</a:t>
            </a:r>
          </a:p>
          <a:p>
            <a:pPr>
              <a:spcBef>
                <a:spcPts val="1200"/>
              </a:spcBef>
              <a:buFont typeface="Wingdings" panose="05000000000000000000" pitchFamily="2" charset="2"/>
              <a:buChar char="q"/>
            </a:pPr>
            <a:r>
              <a:rPr lang="en-US" sz="2000" dirty="0" smtClean="0"/>
              <a:t>Leadership in international trade in sunflower oil (first place in the world), rapeseed and barley (third and fourth places, respectively</a:t>
            </a:r>
            <a:r>
              <a:rPr lang="en-US" sz="2000" dirty="0" smtClean="0"/>
              <a:t>)</a:t>
            </a:r>
          </a:p>
          <a:p>
            <a:pPr>
              <a:spcBef>
                <a:spcPts val="1200"/>
              </a:spcBef>
              <a:buFont typeface="Wingdings" panose="05000000000000000000" pitchFamily="2" charset="2"/>
              <a:buChar char="q"/>
            </a:pPr>
            <a:r>
              <a:rPr lang="en-US" sz="2000" dirty="0" smtClean="0"/>
              <a:t>Trade in agricultural products and foodstuffs brought Ukraine about 22 billion dollars annually. USA and accounted for 41% of all exports</a:t>
            </a:r>
            <a:endParaRPr lang="uk-UA" sz="2000" dirty="0"/>
          </a:p>
        </p:txBody>
      </p:sp>
      <p:sp>
        <p:nvSpPr>
          <p:cNvPr id="4" name="TextBox 3"/>
          <p:cNvSpPr txBox="1"/>
          <p:nvPr/>
        </p:nvSpPr>
        <p:spPr>
          <a:xfrm>
            <a:off x="8696350" y="6237312"/>
            <a:ext cx="301686" cy="369332"/>
          </a:xfrm>
          <a:prstGeom prst="rect">
            <a:avLst/>
          </a:prstGeom>
          <a:noFill/>
        </p:spPr>
        <p:txBody>
          <a:bodyPr wrap="none" rtlCol="0">
            <a:spAutoFit/>
          </a:bodyPr>
          <a:lstStyle/>
          <a:p>
            <a:r>
              <a:rPr lang="uk-UA" dirty="0" smtClean="0"/>
              <a:t>2</a:t>
            </a:r>
            <a:endParaRPr lang="ru-RU" dirty="0"/>
          </a:p>
        </p:txBody>
      </p:sp>
    </p:spTree>
    <p:extLst>
      <p:ext uri="{BB962C8B-B14F-4D97-AF65-F5344CB8AC3E}">
        <p14:creationId xmlns:p14="http://schemas.microsoft.com/office/powerpoint/2010/main" xmlns="" val="3621634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260301"/>
            <a:ext cx="8276456" cy="720080"/>
          </a:xfrm>
        </p:spPr>
        <p:txBody>
          <a:bodyPr>
            <a:normAutofit/>
          </a:bodyPr>
          <a:lstStyle/>
          <a:p>
            <a:r>
              <a:rPr lang="en-US" sz="3200" b="1" dirty="0" smtClean="0">
                <a:solidFill>
                  <a:srgbClr val="0070C0"/>
                </a:solidFill>
              </a:rPr>
              <a:t>Overview of land reclamation in Ukraine</a:t>
            </a:r>
            <a:endParaRPr lang="uk-UA" b="1" dirty="0">
              <a:solidFill>
                <a:srgbClr val="0070C0"/>
              </a:solidFill>
            </a:endParaRPr>
          </a:p>
        </p:txBody>
      </p:sp>
      <p:sp>
        <p:nvSpPr>
          <p:cNvPr id="3" name="Подзаголовок 2"/>
          <p:cNvSpPr>
            <a:spLocks noGrp="1"/>
          </p:cNvSpPr>
          <p:nvPr>
            <p:ph type="subTitle" idx="1"/>
          </p:nvPr>
        </p:nvSpPr>
        <p:spPr>
          <a:xfrm>
            <a:off x="3207370" y="764704"/>
            <a:ext cx="5541093" cy="5616624"/>
          </a:xfrm>
        </p:spPr>
        <p:txBody>
          <a:bodyPr>
            <a:noAutofit/>
          </a:bodyPr>
          <a:lstStyle/>
          <a:p>
            <a:pPr marL="342900" indent="-342900" algn="just" fontAlgn="base">
              <a:buFont typeface="Wingdings" panose="05000000000000000000" pitchFamily="2" charset="2"/>
              <a:buChar char="q"/>
            </a:pPr>
            <a:endParaRPr lang="en-US" sz="2000" dirty="0" smtClean="0">
              <a:solidFill>
                <a:schemeClr val="tx1"/>
              </a:solidFill>
              <a:latin typeface="Arial" pitchFamily="34" charset="0"/>
              <a:cs typeface="Arial" pitchFamily="34" charset="0"/>
            </a:endParaRPr>
          </a:p>
          <a:p>
            <a:pPr marL="342900" indent="-342900" algn="just" fontAlgn="base">
              <a:buFont typeface="Wingdings" panose="05000000000000000000" pitchFamily="2" charset="2"/>
              <a:buChar char="q"/>
            </a:pPr>
            <a:r>
              <a:rPr lang="en-US" sz="2000" dirty="0" smtClean="0">
                <a:solidFill>
                  <a:schemeClr val="tx1"/>
                </a:solidFill>
                <a:latin typeface="Arial" pitchFamily="34" charset="0"/>
                <a:cs typeface="Arial" pitchFamily="34" charset="0"/>
              </a:rPr>
              <a:t>5.48 </a:t>
            </a:r>
            <a:r>
              <a:rPr lang="en-US" sz="2000" dirty="0" smtClean="0">
                <a:solidFill>
                  <a:schemeClr val="tx1"/>
                </a:solidFill>
                <a:latin typeface="Arial" pitchFamily="34" charset="0"/>
                <a:cs typeface="Arial" pitchFamily="34" charset="0"/>
              </a:rPr>
              <a:t>million hectares of reclaimed land are accounted for, including 2.17 million hectares of irrigated and 3.3 million hectares of drained </a:t>
            </a:r>
            <a:r>
              <a:rPr lang="en-US" sz="2000" dirty="0" smtClean="0">
                <a:solidFill>
                  <a:schemeClr val="tx1"/>
                </a:solidFill>
                <a:latin typeface="Arial" pitchFamily="34" charset="0"/>
                <a:cs typeface="Arial" pitchFamily="34" charset="0"/>
              </a:rPr>
              <a:t>land</a:t>
            </a:r>
          </a:p>
          <a:p>
            <a:pPr marL="342900" indent="-342900" algn="just" fontAlgn="base">
              <a:buFont typeface="Wingdings" panose="05000000000000000000" pitchFamily="2" charset="2"/>
              <a:buChar char="q"/>
            </a:pPr>
            <a:endParaRPr lang="uk-UA" sz="2000" dirty="0">
              <a:solidFill>
                <a:schemeClr val="tx1"/>
              </a:solidFill>
              <a:latin typeface="Arial" pitchFamily="34" charset="0"/>
              <a:cs typeface="Arial" pitchFamily="34" charset="0"/>
            </a:endParaRPr>
          </a:p>
          <a:p>
            <a:pPr marL="342900" indent="-342900" algn="just" fontAlgn="base">
              <a:buFont typeface="Wingdings" panose="05000000000000000000" pitchFamily="2" charset="2"/>
              <a:buChar char="q"/>
            </a:pPr>
            <a:r>
              <a:rPr lang="en-US" sz="2000" dirty="0" smtClean="0">
                <a:solidFill>
                  <a:schemeClr val="tx1"/>
                </a:solidFill>
                <a:latin typeface="Arial" pitchFamily="34" charset="0"/>
                <a:cs typeface="Arial" pitchFamily="34" charset="0"/>
              </a:rPr>
              <a:t>In 2021, about 600,000 hectares of agricultural land were actually irrigated, and bilateral regulation was carried out on an area of about 250,000 </a:t>
            </a:r>
            <a:r>
              <a:rPr lang="en-US" sz="2000" dirty="0" smtClean="0">
                <a:solidFill>
                  <a:schemeClr val="tx1"/>
                </a:solidFill>
                <a:latin typeface="Arial" pitchFamily="34" charset="0"/>
                <a:cs typeface="Arial" pitchFamily="34" charset="0"/>
              </a:rPr>
              <a:t>hectares</a:t>
            </a:r>
          </a:p>
          <a:p>
            <a:pPr marL="342900" indent="-342900" algn="just" fontAlgn="base">
              <a:buFont typeface="Wingdings" panose="05000000000000000000" pitchFamily="2" charset="2"/>
              <a:buChar char="q"/>
            </a:pPr>
            <a:endParaRPr lang="uk-UA" sz="2000" dirty="0">
              <a:solidFill>
                <a:schemeClr val="tx1"/>
              </a:solidFill>
              <a:latin typeface="Arial" pitchFamily="34" charset="0"/>
              <a:cs typeface="Arial" pitchFamily="34" charset="0"/>
            </a:endParaRPr>
          </a:p>
          <a:p>
            <a:pPr marL="342900" indent="-342900" algn="just" fontAlgn="base">
              <a:buFont typeface="Wingdings" panose="05000000000000000000" pitchFamily="2" charset="2"/>
              <a:buChar char="q"/>
            </a:pPr>
            <a:r>
              <a:rPr lang="en-US" sz="2000" dirty="0" smtClean="0">
                <a:solidFill>
                  <a:schemeClr val="tx1"/>
                </a:solidFill>
                <a:latin typeface="Arial" pitchFamily="34" charset="0"/>
                <a:cs typeface="Arial" pitchFamily="34" charset="0"/>
              </a:rPr>
              <a:t>The existing water management and melioration infrastructure is sufficient for the intake and supply of water for irrigation of at least 1.8 million hectares, and the drainage of excess water on an area of more than 1 million hectares.</a:t>
            </a:r>
            <a:r>
              <a:rPr lang="uk-UA" sz="2000" dirty="0" smtClean="0">
                <a:solidFill>
                  <a:schemeClr val="tx1"/>
                </a:solidFill>
                <a:latin typeface="Arial" pitchFamily="34" charset="0"/>
                <a:cs typeface="Arial" pitchFamily="34" charset="0"/>
              </a:rPr>
              <a:t>.</a:t>
            </a:r>
            <a:endParaRPr lang="uk-UA" sz="2000" dirty="0">
              <a:solidFill>
                <a:schemeClr val="tx1"/>
              </a:solidFill>
              <a:latin typeface="Arial" pitchFamily="34" charset="0"/>
              <a:cs typeface="Arial" pitchFamily="34" charset="0"/>
            </a:endParaRPr>
          </a:p>
        </p:txBody>
      </p:sp>
      <p:pic>
        <p:nvPicPr>
          <p:cNvPr id="4" name="Picture 9" descr="S6300782">
            <a:extLst>
              <a:ext uri="{FF2B5EF4-FFF2-40B4-BE49-F238E27FC236}">
                <a16:creationId xmlns:a16="http://schemas.microsoft.com/office/drawing/2014/main" xmlns="" id="{76DA4A8D-2CB9-4B16-BF20-C1816C1459B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4005064"/>
            <a:ext cx="2688127" cy="2088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21 364 63 1">
            <a:extLst>
              <a:ext uri="{FF2B5EF4-FFF2-40B4-BE49-F238E27FC236}">
                <a16:creationId xmlns:a16="http://schemas.microsoft.com/office/drawing/2014/main" xmlns="" id="{1EFBC936-6DC4-F128-AEAE-8CAFF7FC7D0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1340768"/>
            <a:ext cx="2700955" cy="222691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8696350" y="6237312"/>
            <a:ext cx="301686" cy="369332"/>
          </a:xfrm>
          <a:prstGeom prst="rect">
            <a:avLst/>
          </a:prstGeom>
          <a:noFill/>
        </p:spPr>
        <p:txBody>
          <a:bodyPr wrap="none" rtlCol="0">
            <a:spAutoFit/>
          </a:bodyPr>
          <a:lstStyle/>
          <a:p>
            <a:r>
              <a:rPr lang="uk-UA" dirty="0" smtClean="0"/>
              <a:t>3</a:t>
            </a:r>
            <a:endParaRPr lang="ru-RU" dirty="0"/>
          </a:p>
        </p:txBody>
      </p:sp>
    </p:spTree>
    <p:extLst>
      <p:ext uri="{BB962C8B-B14F-4D97-AF65-F5344CB8AC3E}">
        <p14:creationId xmlns:p14="http://schemas.microsoft.com/office/powerpoint/2010/main" xmlns="" val="1327281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C5F0995-F6A9-25F7-B3AB-E6E6FCC43961}"/>
              </a:ext>
            </a:extLst>
          </p:cNvPr>
          <p:cNvSpPr>
            <a:spLocks noGrp="1"/>
          </p:cNvSpPr>
          <p:nvPr>
            <p:ph type="title"/>
          </p:nvPr>
        </p:nvSpPr>
        <p:spPr>
          <a:xfrm>
            <a:off x="466750" y="404664"/>
            <a:ext cx="8229600" cy="792088"/>
          </a:xfrm>
        </p:spPr>
        <p:txBody>
          <a:bodyPr>
            <a:noAutofit/>
          </a:bodyPr>
          <a:lstStyle/>
          <a:p>
            <a:r>
              <a:rPr lang="en-US" sz="2800" b="1" dirty="0" smtClean="0">
                <a:solidFill>
                  <a:schemeClr val="tx2"/>
                </a:solidFill>
              </a:rPr>
              <a:t>The main challenges that were recognized before the start of the war</a:t>
            </a:r>
            <a:endParaRPr lang="uk-UA" sz="3200" b="1" dirty="0">
              <a:solidFill>
                <a:schemeClr val="tx2"/>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xmlns="" id="{D7F9A9F1-106A-FE54-7CEF-98B4330DB587}"/>
              </a:ext>
            </a:extLst>
          </p:cNvPr>
          <p:cNvSpPr>
            <a:spLocks noGrp="1"/>
          </p:cNvSpPr>
          <p:nvPr>
            <p:ph idx="1"/>
          </p:nvPr>
        </p:nvSpPr>
        <p:spPr>
          <a:xfrm>
            <a:off x="827584" y="1484784"/>
            <a:ext cx="7560840" cy="4104456"/>
          </a:xfrm>
        </p:spPr>
        <p:txBody>
          <a:bodyPr>
            <a:noAutofit/>
          </a:bodyPr>
          <a:lstStyle/>
          <a:p>
            <a:pPr>
              <a:spcBef>
                <a:spcPts val="1200"/>
              </a:spcBef>
              <a:buFont typeface="Wingdings" panose="05000000000000000000" pitchFamily="2" charset="2"/>
              <a:buChar char="q"/>
            </a:pPr>
            <a:r>
              <a:rPr lang="en-US" sz="2400" dirty="0" smtClean="0">
                <a:latin typeface="+mj-lt"/>
              </a:rPr>
              <a:t>Climate change, deterioration of the country's water </a:t>
            </a:r>
            <a:r>
              <a:rPr lang="en-US" sz="2400" dirty="0" smtClean="0">
                <a:latin typeface="+mj-lt"/>
              </a:rPr>
              <a:t>supply</a:t>
            </a:r>
          </a:p>
          <a:p>
            <a:pPr>
              <a:spcBef>
                <a:spcPts val="1200"/>
              </a:spcBef>
              <a:buFont typeface="Wingdings" panose="05000000000000000000" pitchFamily="2" charset="2"/>
              <a:buChar char="q"/>
            </a:pPr>
            <a:r>
              <a:rPr lang="en-US" sz="2400" dirty="0" smtClean="0">
                <a:latin typeface="+mj-lt"/>
              </a:rPr>
              <a:t>Transition to a green economy and "good" agricultural practices in accordance with EU </a:t>
            </a:r>
            <a:r>
              <a:rPr lang="en-US" sz="2400" dirty="0" smtClean="0">
                <a:latin typeface="+mj-lt"/>
              </a:rPr>
              <a:t>standards</a:t>
            </a:r>
          </a:p>
          <a:p>
            <a:pPr>
              <a:spcBef>
                <a:spcPts val="1200"/>
              </a:spcBef>
              <a:buFont typeface="Wingdings" panose="05000000000000000000" pitchFamily="2" charset="2"/>
              <a:buChar char="q"/>
            </a:pPr>
            <a:r>
              <a:rPr lang="en-US" sz="2400" dirty="0" smtClean="0">
                <a:latin typeface="+mj-lt"/>
              </a:rPr>
              <a:t>Development of the land market and attraction of investments in restoration of irrigation and drainage, development of rural </a:t>
            </a:r>
            <a:r>
              <a:rPr lang="en-US" sz="2400" dirty="0" smtClean="0">
                <a:latin typeface="+mj-lt"/>
              </a:rPr>
              <a:t>areas</a:t>
            </a:r>
          </a:p>
          <a:p>
            <a:pPr>
              <a:spcBef>
                <a:spcPts val="1200"/>
              </a:spcBef>
              <a:buFont typeface="Wingdings" panose="05000000000000000000" pitchFamily="2" charset="2"/>
              <a:buChar char="q"/>
            </a:pPr>
            <a:r>
              <a:rPr lang="en-US" sz="2400" dirty="0" smtClean="0">
                <a:latin typeface="+mj-lt"/>
              </a:rPr>
              <a:t>Implementation of the Irrigation and Drainage Strategy until 2030: implementation of institutional reform</a:t>
            </a:r>
            <a:endParaRPr lang="uk-UA" sz="2400" dirty="0">
              <a:latin typeface="+mj-lt"/>
              <a:cs typeface="Arial" panose="020B0604020202020204" pitchFamily="34" charset="0"/>
            </a:endParaRPr>
          </a:p>
        </p:txBody>
      </p:sp>
      <p:sp>
        <p:nvSpPr>
          <p:cNvPr id="4" name="TextBox 3"/>
          <p:cNvSpPr txBox="1"/>
          <p:nvPr/>
        </p:nvSpPr>
        <p:spPr>
          <a:xfrm>
            <a:off x="8696350" y="6237312"/>
            <a:ext cx="301686" cy="369332"/>
          </a:xfrm>
          <a:prstGeom prst="rect">
            <a:avLst/>
          </a:prstGeom>
          <a:noFill/>
        </p:spPr>
        <p:txBody>
          <a:bodyPr wrap="none" rtlCol="0">
            <a:spAutoFit/>
          </a:bodyPr>
          <a:lstStyle/>
          <a:p>
            <a:r>
              <a:rPr lang="uk-UA" dirty="0" smtClean="0"/>
              <a:t>4</a:t>
            </a:r>
            <a:endParaRPr lang="ru-RU" dirty="0"/>
          </a:p>
        </p:txBody>
      </p:sp>
    </p:spTree>
    <p:extLst>
      <p:ext uri="{BB962C8B-B14F-4D97-AF65-F5344CB8AC3E}">
        <p14:creationId xmlns:p14="http://schemas.microsoft.com/office/powerpoint/2010/main" xmlns="" val="1310423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76672"/>
            <a:ext cx="8507288" cy="922114"/>
          </a:xfrm>
        </p:spPr>
        <p:txBody>
          <a:bodyPr>
            <a:noAutofit/>
          </a:bodyPr>
          <a:lstStyle/>
          <a:p>
            <a:pPr algn="l"/>
            <a:r>
              <a:rPr lang="ru-RU" sz="3200" b="1" dirty="0" err="1">
                <a:solidFill>
                  <a:schemeClr val="accent5">
                    <a:lumMod val="75000"/>
                  </a:schemeClr>
                </a:solidFill>
              </a:rPr>
              <a:t>Основні</a:t>
            </a:r>
            <a:r>
              <a:rPr lang="ru-RU" sz="3200" b="1" dirty="0">
                <a:solidFill>
                  <a:schemeClr val="accent5">
                    <a:lumMod val="75000"/>
                  </a:schemeClr>
                </a:solidFill>
              </a:rPr>
              <a:t> </a:t>
            </a:r>
            <a:r>
              <a:rPr lang="ru-RU" sz="3200" b="1" dirty="0" err="1">
                <a:solidFill>
                  <a:schemeClr val="accent5">
                    <a:lumMod val="75000"/>
                  </a:schemeClr>
                </a:solidFill>
              </a:rPr>
              <a:t>проблеми</a:t>
            </a:r>
            <a:r>
              <a:rPr lang="ru-RU" sz="3200" dirty="0">
                <a:solidFill>
                  <a:schemeClr val="accent5">
                    <a:lumMod val="75000"/>
                  </a:schemeClr>
                </a:solidFill>
              </a:rPr>
              <a:t> </a:t>
            </a:r>
            <a:r>
              <a:rPr lang="ru-RU" sz="3200" b="1" dirty="0">
                <a:solidFill>
                  <a:schemeClr val="accent5">
                    <a:lumMod val="75000"/>
                  </a:schemeClr>
                </a:solidFill>
              </a:rPr>
              <a:t> </a:t>
            </a:r>
            <a:r>
              <a:rPr lang="ru-RU" sz="3200" b="1" dirty="0" err="1">
                <a:solidFill>
                  <a:schemeClr val="accent5">
                    <a:lumMod val="75000"/>
                  </a:schemeClr>
                </a:solidFill>
              </a:rPr>
              <a:t>галузі</a:t>
            </a:r>
            <a:r>
              <a:rPr lang="ru-RU" sz="3200" b="1" dirty="0">
                <a:solidFill>
                  <a:schemeClr val="accent5">
                    <a:lumMod val="75000"/>
                  </a:schemeClr>
                </a:solidFill>
              </a:rPr>
              <a:t> водного господарства та </a:t>
            </a:r>
            <a:r>
              <a:rPr lang="ru-RU" sz="3200" b="1" dirty="0" err="1" smtClean="0">
                <a:solidFill>
                  <a:schemeClr val="accent5">
                    <a:lumMod val="75000"/>
                  </a:schemeClr>
                </a:solidFill>
              </a:rPr>
              <a:t>меліорації</a:t>
            </a:r>
            <a:r>
              <a:rPr lang="ru-RU" sz="3200" b="1" dirty="0" smtClean="0">
                <a:solidFill>
                  <a:schemeClr val="accent5">
                    <a:lumMod val="75000"/>
                  </a:schemeClr>
                </a:solidFill>
              </a:rPr>
              <a:t> земель</a:t>
            </a:r>
            <a:r>
              <a:rPr lang="ru-RU" sz="3200" b="1" dirty="0">
                <a:solidFill>
                  <a:schemeClr val="accent5">
                    <a:lumMod val="75000"/>
                  </a:schemeClr>
                </a:solidFill>
              </a:rPr>
              <a:t/>
            </a:r>
            <a:br>
              <a:rPr lang="ru-RU" sz="3200" b="1" dirty="0">
                <a:solidFill>
                  <a:schemeClr val="accent5">
                    <a:lumMod val="75000"/>
                  </a:schemeClr>
                </a:solidFill>
              </a:rPr>
            </a:br>
            <a:endParaRPr lang="ru-RU" sz="3200" b="1" dirty="0">
              <a:solidFill>
                <a:schemeClr val="accent5">
                  <a:lumMod val="75000"/>
                </a:schemeClr>
              </a:solidFill>
            </a:endParaRPr>
          </a:p>
        </p:txBody>
      </p:sp>
      <p:sp>
        <p:nvSpPr>
          <p:cNvPr id="3" name="Объект 2"/>
          <p:cNvSpPr>
            <a:spLocks noGrp="1"/>
          </p:cNvSpPr>
          <p:nvPr>
            <p:ph idx="1"/>
          </p:nvPr>
        </p:nvSpPr>
        <p:spPr>
          <a:xfrm>
            <a:off x="3530854" y="1398786"/>
            <a:ext cx="5433634" cy="5270574"/>
          </a:xfrm>
        </p:spPr>
        <p:txBody>
          <a:bodyPr>
            <a:noAutofit/>
          </a:bodyPr>
          <a:lstStyle/>
          <a:p>
            <a:pPr fontAlgn="base">
              <a:spcBef>
                <a:spcPts val="1200"/>
              </a:spcBef>
              <a:buFont typeface="Wingdings" panose="05000000000000000000" pitchFamily="2" charset="2"/>
              <a:buChar char="q"/>
            </a:pPr>
            <a:r>
              <a:rPr lang="uk-UA" sz="2000" dirty="0">
                <a:latin typeface="Arial" panose="020B0604020202020204" pitchFamily="34" charset="0"/>
                <a:cs typeface="Arial" panose="020B0604020202020204" pitchFamily="34" charset="0"/>
              </a:rPr>
              <a:t>Н</a:t>
            </a:r>
            <a:r>
              <a:rPr lang="ru-RU" sz="2000" dirty="0" err="1">
                <a:latin typeface="Arial" panose="020B0604020202020204" pitchFamily="34" charset="0"/>
                <a:cs typeface="Arial" panose="020B0604020202020204" pitchFamily="34" charset="0"/>
              </a:rPr>
              <a:t>езадовільний</a:t>
            </a:r>
            <a:r>
              <a:rPr lang="ru-RU" sz="2000" dirty="0">
                <a:latin typeface="Arial" panose="020B0604020202020204" pitchFamily="34" charset="0"/>
                <a:cs typeface="Arial" panose="020B0604020202020204" pitchFamily="34" charset="0"/>
              </a:rPr>
              <a:t> стан </a:t>
            </a:r>
            <a:r>
              <a:rPr lang="ru-RU" sz="2000" dirty="0" err="1">
                <a:latin typeface="Arial" panose="020B0604020202020204" pitchFamily="34" charset="0"/>
                <a:cs typeface="Arial" panose="020B0604020202020204" pitchFamily="34" charset="0"/>
              </a:rPr>
              <a:t>використання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наявного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потенціалу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зрошення</a:t>
            </a:r>
            <a:r>
              <a:rPr lang="ru-RU" sz="2000" dirty="0">
                <a:latin typeface="Arial" panose="020B0604020202020204" pitchFamily="34" charset="0"/>
                <a:cs typeface="Arial" panose="020B0604020202020204" pitchFamily="34" charset="0"/>
              </a:rPr>
              <a:t> та дренажу, </a:t>
            </a:r>
            <a:r>
              <a:rPr lang="ru-RU" sz="2000" dirty="0" err="1">
                <a:latin typeface="Arial" panose="020B0604020202020204" pitchFamily="34" charset="0"/>
                <a:cs typeface="Arial" panose="020B0604020202020204" pitchFamily="34" charset="0"/>
              </a:rPr>
              <a:t>зношеність</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інженерної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інфраструктури</a:t>
            </a:r>
            <a:r>
              <a:rPr lang="ru-RU" sz="2000" dirty="0">
                <a:latin typeface="Arial" panose="020B0604020202020204" pitchFamily="34" charset="0"/>
                <a:cs typeface="Arial" panose="020B0604020202020204" pitchFamily="34" charset="0"/>
              </a:rPr>
              <a:t> – 70%</a:t>
            </a:r>
          </a:p>
          <a:p>
            <a:pPr fontAlgn="base">
              <a:spcBef>
                <a:spcPts val="1200"/>
              </a:spcBef>
              <a:buFont typeface="Wingdings" panose="05000000000000000000" pitchFamily="2" charset="2"/>
              <a:buChar char="q"/>
            </a:pPr>
            <a:r>
              <a:rPr lang="ru-RU" sz="2000" dirty="0" err="1">
                <a:latin typeface="Arial" panose="020B0604020202020204" pitchFamily="34" charset="0"/>
                <a:cs typeface="Arial" panose="020B0604020202020204" pitchFamily="34" charset="0"/>
              </a:rPr>
              <a:t>Дефіцит</a:t>
            </a:r>
            <a:r>
              <a:rPr lang="ru-RU" sz="2000" dirty="0">
                <a:latin typeface="Arial" panose="020B0604020202020204" pitchFamily="34" charset="0"/>
                <a:cs typeface="Arial" panose="020B0604020202020204" pitchFamily="34" charset="0"/>
              </a:rPr>
              <a:t> природного </a:t>
            </a:r>
            <a:r>
              <a:rPr lang="ru-RU" sz="2000" dirty="0" err="1">
                <a:latin typeface="Arial" panose="020B0604020202020204" pitchFamily="34" charset="0"/>
                <a:cs typeface="Arial" panose="020B0604020202020204" pitchFamily="34" charset="0"/>
              </a:rPr>
              <a:t>вологозабезпечення</a:t>
            </a:r>
            <a:r>
              <a:rPr lang="ru-RU" sz="2000" dirty="0">
                <a:latin typeface="Arial" panose="020B0604020202020204" pitchFamily="34" charset="0"/>
                <a:cs typeface="Arial" panose="020B0604020202020204" pitchFamily="34" charset="0"/>
              </a:rPr>
              <a:t> на </a:t>
            </a:r>
            <a:r>
              <a:rPr lang="ru-RU" sz="2000" dirty="0" err="1">
                <a:latin typeface="Arial" panose="020B0604020202020204" pitchFamily="34" charset="0"/>
                <a:cs typeface="Arial" panose="020B0604020202020204" pitchFamily="34" charset="0"/>
              </a:rPr>
              <a:t>більш</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ніж</a:t>
            </a:r>
            <a:r>
              <a:rPr lang="ru-RU" sz="2000" dirty="0">
                <a:latin typeface="Arial" panose="020B0604020202020204" pitchFamily="34" charset="0"/>
                <a:cs typeface="Arial" panose="020B0604020202020204" pitchFamily="34" charset="0"/>
              </a:rPr>
              <a:t> 2/3 </a:t>
            </a:r>
            <a:r>
              <a:rPr lang="ru-RU" sz="2000" dirty="0" err="1">
                <a:latin typeface="Arial" panose="020B0604020202020204" pitchFamily="34" charset="0"/>
                <a:cs typeface="Arial" panose="020B0604020202020204" pitchFamily="34" charset="0"/>
              </a:rPr>
              <a:t>території</a:t>
            </a:r>
            <a:r>
              <a:rPr lang="ru-RU" sz="2000" dirty="0">
                <a:latin typeface="Arial" panose="020B0604020202020204" pitchFamily="34" charset="0"/>
                <a:cs typeface="Arial" panose="020B0604020202020204" pitchFamily="34" charset="0"/>
              </a:rPr>
              <a:t> України, </a:t>
            </a:r>
            <a:r>
              <a:rPr lang="ru-RU" sz="2000" dirty="0" err="1">
                <a:latin typeface="Arial" panose="020B0604020202020204" pitchFamily="34" charset="0"/>
                <a:cs typeface="Arial" panose="020B0604020202020204" pitchFamily="34" charset="0"/>
              </a:rPr>
              <a:t>його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збільшення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внаслідок</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кліматичних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змін</a:t>
            </a:r>
            <a:r>
              <a:rPr lang="ru-RU" sz="2000" dirty="0">
                <a:latin typeface="Arial" panose="020B0604020202020204" pitchFamily="34" charset="0"/>
                <a:cs typeface="Arial" panose="020B0604020202020204" pitchFamily="34" charset="0"/>
              </a:rPr>
              <a:t> </a:t>
            </a:r>
          </a:p>
          <a:p>
            <a:pPr fontAlgn="base">
              <a:spcBef>
                <a:spcPts val="1200"/>
              </a:spcBef>
              <a:buFont typeface="Wingdings" panose="05000000000000000000" pitchFamily="2" charset="2"/>
              <a:buChar char="q"/>
            </a:pPr>
            <a:r>
              <a:rPr lang="ru-RU" sz="2000" dirty="0" err="1">
                <a:latin typeface="Arial" panose="020B0604020202020204" pitchFamily="34" charset="0"/>
                <a:cs typeface="Arial" panose="020B0604020202020204" pitchFamily="34" charset="0"/>
              </a:rPr>
              <a:t>Невизначеність</a:t>
            </a:r>
            <a:r>
              <a:rPr lang="ru-RU" sz="2000" dirty="0">
                <a:latin typeface="Arial" panose="020B0604020202020204" pitchFamily="34" charset="0"/>
                <a:cs typeface="Arial" panose="020B0604020202020204" pitchFamily="34" charset="0"/>
              </a:rPr>
              <a:t> правового статусу </a:t>
            </a:r>
            <a:r>
              <a:rPr lang="ru-RU" sz="2000" dirty="0" err="1">
                <a:latin typeface="Arial" panose="020B0604020202020204" pitchFamily="34" charset="0"/>
                <a:cs typeface="Arial" panose="020B0604020202020204" pitchFamily="34" charset="0"/>
              </a:rPr>
              <a:t>меліоративних</a:t>
            </a:r>
            <a:r>
              <a:rPr lang="ru-RU" sz="2000" dirty="0">
                <a:latin typeface="Arial" panose="020B0604020202020204" pitchFamily="34" charset="0"/>
                <a:cs typeface="Arial" panose="020B0604020202020204" pitchFamily="34" charset="0"/>
              </a:rPr>
              <a:t> систем і права </a:t>
            </a:r>
            <a:r>
              <a:rPr lang="ru-RU" sz="2000" dirty="0" err="1">
                <a:latin typeface="Arial" panose="020B0604020202020204" pitchFamily="34" charset="0"/>
                <a:cs typeface="Arial" panose="020B0604020202020204" pitchFamily="34" charset="0"/>
              </a:rPr>
              <a:t>власності</a:t>
            </a:r>
            <a:r>
              <a:rPr lang="ru-RU" sz="2000" dirty="0">
                <a:latin typeface="Arial" panose="020B0604020202020204" pitchFamily="34" charset="0"/>
                <a:cs typeface="Arial" panose="020B0604020202020204" pitchFamily="34" charset="0"/>
              </a:rPr>
              <a:t> на них</a:t>
            </a:r>
          </a:p>
          <a:p>
            <a:pPr fontAlgn="base">
              <a:spcBef>
                <a:spcPts val="1200"/>
              </a:spcBef>
              <a:buFont typeface="Wingdings" panose="05000000000000000000" pitchFamily="2" charset="2"/>
              <a:buChar char="q"/>
            </a:pPr>
            <a:r>
              <a:rPr lang="ru-RU" sz="2000" dirty="0" err="1">
                <a:latin typeface="Arial" panose="020B0604020202020204" pitchFamily="34" charset="0"/>
                <a:cs typeface="Arial" panose="020B0604020202020204" pitchFamily="34" charset="0"/>
              </a:rPr>
              <a:t>Відсутність</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фінансової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спроможності</a:t>
            </a:r>
            <a:r>
              <a:rPr lang="ru-RU" sz="2000" dirty="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сільгосптоваровиробників </a:t>
            </a:r>
            <a:r>
              <a:rPr lang="ru-RU" sz="2000" dirty="0">
                <a:latin typeface="Arial" panose="020B0604020202020204" pitchFamily="34" charset="0"/>
                <a:cs typeface="Arial" panose="020B0604020202020204" pitchFamily="34" charset="0"/>
              </a:rPr>
              <a:t>у </a:t>
            </a:r>
            <a:r>
              <a:rPr lang="ru-RU" sz="2000" dirty="0" err="1">
                <a:latin typeface="Arial" panose="020B0604020202020204" pitchFamily="34" charset="0"/>
                <a:cs typeface="Arial" panose="020B0604020202020204" pitchFamily="34" charset="0"/>
              </a:rPr>
              <a:t>відновленні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інженерної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інфраструктури</a:t>
            </a:r>
            <a:endParaRPr lang="ru-RU" sz="2000" dirty="0">
              <a:latin typeface="Arial" panose="020B0604020202020204" pitchFamily="34" charset="0"/>
              <a:cs typeface="Arial" panose="020B0604020202020204" pitchFamily="34" charset="0"/>
            </a:endParaRPr>
          </a:p>
        </p:txBody>
      </p:sp>
      <p:pic>
        <p:nvPicPr>
          <p:cNvPr id="5" name="Рисунок 1">
            <a:extLst>
              <a:ext uri="{FF2B5EF4-FFF2-40B4-BE49-F238E27FC236}">
                <a16:creationId xmlns:a16="http://schemas.microsoft.com/office/drawing/2014/main" xmlns="" id="{77DBA570-C7B4-A05F-9C56-A89842C13EF3}"/>
              </a:ext>
            </a:extLst>
          </p:cNvPr>
          <p:cNvPicPr>
            <a:picLocks/>
          </p:cNvPicPr>
          <p:nvPr/>
        </p:nvPicPr>
        <p:blipFill>
          <a:blip r:embed="rId2" cstate="print"/>
          <a:srcRect/>
          <a:stretch>
            <a:fillRect/>
          </a:stretch>
        </p:blipFill>
        <p:spPr bwMode="auto">
          <a:xfrm>
            <a:off x="323528" y="2348880"/>
            <a:ext cx="3063310" cy="2558000"/>
          </a:xfrm>
          <a:prstGeom prst="rect">
            <a:avLst/>
          </a:prstGeom>
          <a:noFill/>
          <a:ln w="9525">
            <a:noFill/>
            <a:miter lim="800000"/>
            <a:headEnd/>
            <a:tailEnd/>
          </a:ln>
        </p:spPr>
      </p:pic>
      <p:sp>
        <p:nvSpPr>
          <p:cNvPr id="6" name="TextBox 5"/>
          <p:cNvSpPr txBox="1"/>
          <p:nvPr/>
        </p:nvSpPr>
        <p:spPr>
          <a:xfrm>
            <a:off x="8696350" y="6237312"/>
            <a:ext cx="301686" cy="369332"/>
          </a:xfrm>
          <a:prstGeom prst="rect">
            <a:avLst/>
          </a:prstGeom>
          <a:noFill/>
        </p:spPr>
        <p:txBody>
          <a:bodyPr wrap="none" rtlCol="0">
            <a:spAutoFit/>
          </a:bodyPr>
          <a:lstStyle/>
          <a:p>
            <a:r>
              <a:rPr lang="uk-UA" dirty="0" smtClean="0"/>
              <a:t>5</a:t>
            </a:r>
            <a:endParaRPr lang="ru-RU" dirty="0"/>
          </a:p>
        </p:txBody>
      </p:sp>
    </p:spTree>
    <p:extLst>
      <p:ext uri="{BB962C8B-B14F-4D97-AF65-F5344CB8AC3E}">
        <p14:creationId xmlns:p14="http://schemas.microsoft.com/office/powerpoint/2010/main" xmlns="" val="2849577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02" y="80347"/>
            <a:ext cx="8229600" cy="1143000"/>
          </a:xfrm>
        </p:spPr>
        <p:txBody>
          <a:bodyPr/>
          <a:lstStyle/>
          <a:p>
            <a:r>
              <a:rPr lang="en-US" b="1" dirty="0" smtClean="0">
                <a:solidFill>
                  <a:schemeClr val="tx2"/>
                </a:solidFill>
              </a:rPr>
              <a:t>Policy priorities</a:t>
            </a:r>
            <a:endParaRPr lang="ru-RU" b="1" dirty="0">
              <a:solidFill>
                <a:schemeClr val="tx2"/>
              </a:solidFill>
              <a:cs typeface="Arial" panose="020B0604020202020204" pitchFamily="34" charset="0"/>
            </a:endParaRPr>
          </a:p>
        </p:txBody>
      </p:sp>
      <p:sp>
        <p:nvSpPr>
          <p:cNvPr id="3" name="Прямоугольник 2"/>
          <p:cNvSpPr/>
          <p:nvPr/>
        </p:nvSpPr>
        <p:spPr>
          <a:xfrm>
            <a:off x="899592" y="1196752"/>
            <a:ext cx="8064896" cy="4924425"/>
          </a:xfrm>
          <a:prstGeom prst="rect">
            <a:avLst/>
          </a:prstGeom>
        </p:spPr>
        <p:txBody>
          <a:bodyPr wrap="square">
            <a:spAutoFit/>
          </a:bodyPr>
          <a:lstStyle/>
          <a:p>
            <a:pPr marL="342900" indent="-342900">
              <a:spcBef>
                <a:spcPts val="1200"/>
              </a:spcBef>
              <a:buFont typeface="Wingdings" panose="05000000000000000000" pitchFamily="2" charset="2"/>
              <a:buChar char="q"/>
            </a:pPr>
            <a:r>
              <a:rPr lang="en-US" sz="2000" dirty="0" smtClean="0"/>
              <a:t>Restoration of exports to ensure food security in the world, support of domestic currency reserves, stable </a:t>
            </a:r>
            <a:r>
              <a:rPr lang="en-US" sz="2000" dirty="0" err="1" smtClean="0"/>
              <a:t>hryvnia</a:t>
            </a:r>
            <a:r>
              <a:rPr lang="en-US" sz="2000" dirty="0" smtClean="0"/>
              <a:t> exchange rate. </a:t>
            </a:r>
            <a:endParaRPr lang="en-US" sz="2000" dirty="0" smtClean="0"/>
          </a:p>
          <a:p>
            <a:pPr marL="342900" indent="-342900">
              <a:spcBef>
                <a:spcPts val="1200"/>
              </a:spcBef>
              <a:buFont typeface="Wingdings" panose="05000000000000000000" pitchFamily="2" charset="2"/>
              <a:buChar char="q"/>
            </a:pPr>
            <a:r>
              <a:rPr lang="en-US" sz="2000" dirty="0" smtClean="0"/>
              <a:t>Agricultural </a:t>
            </a:r>
            <a:r>
              <a:rPr lang="en-US" sz="2000" dirty="0" smtClean="0"/>
              <a:t>logistics and storage of agricultural products </a:t>
            </a:r>
            <a:endParaRPr lang="en-US" sz="2000" dirty="0" smtClean="0"/>
          </a:p>
          <a:p>
            <a:pPr marL="342900" indent="-342900">
              <a:spcBef>
                <a:spcPts val="1200"/>
              </a:spcBef>
              <a:buFont typeface="Wingdings" panose="05000000000000000000" pitchFamily="2" charset="2"/>
              <a:buChar char="q"/>
            </a:pPr>
            <a:r>
              <a:rPr lang="en-US" sz="2000" dirty="0" smtClean="0"/>
              <a:t>Restoration </a:t>
            </a:r>
            <a:r>
              <a:rPr lang="en-US" sz="2000" dirty="0" smtClean="0"/>
              <a:t>and development of land </a:t>
            </a:r>
            <a:r>
              <a:rPr lang="en-US" sz="2000" dirty="0" smtClean="0"/>
              <a:t>reclamation</a:t>
            </a:r>
          </a:p>
          <a:p>
            <a:pPr marL="342900" indent="-342900">
              <a:spcBef>
                <a:spcPts val="1200"/>
              </a:spcBef>
              <a:buFont typeface="Wingdings" panose="05000000000000000000" pitchFamily="2" charset="2"/>
              <a:buChar char="q"/>
            </a:pPr>
            <a:r>
              <a:rPr lang="en-US" sz="2000" dirty="0" smtClean="0"/>
              <a:t> </a:t>
            </a:r>
            <a:r>
              <a:rPr lang="en-US" sz="2000" dirty="0" smtClean="0"/>
              <a:t>Attracting investments in the agro-industrial complex, in particular in the development of agricultural infrastructure and rural </a:t>
            </a:r>
            <a:r>
              <a:rPr lang="en-US" sz="2000" dirty="0" smtClean="0"/>
              <a:t>areas</a:t>
            </a:r>
          </a:p>
          <a:p>
            <a:pPr marL="342900" indent="-342900">
              <a:spcBef>
                <a:spcPts val="1200"/>
              </a:spcBef>
              <a:buFont typeface="Wingdings" panose="05000000000000000000" pitchFamily="2" charset="2"/>
              <a:buChar char="q"/>
            </a:pPr>
            <a:r>
              <a:rPr lang="en-US" sz="2000" dirty="0" smtClean="0"/>
              <a:t> </a:t>
            </a:r>
            <a:r>
              <a:rPr lang="en-US" sz="2000" dirty="0" smtClean="0"/>
              <a:t>Restoration of the fishing industry and sustainable use of aquatic living resources </a:t>
            </a:r>
            <a:endParaRPr lang="en-US" sz="2000" dirty="0" smtClean="0"/>
          </a:p>
          <a:p>
            <a:pPr marL="342900" indent="-342900">
              <a:spcBef>
                <a:spcPts val="1200"/>
              </a:spcBef>
              <a:buFont typeface="Wingdings" panose="05000000000000000000" pitchFamily="2" charset="2"/>
              <a:buChar char="q"/>
            </a:pPr>
            <a:r>
              <a:rPr lang="en-US" sz="2000" dirty="0" smtClean="0"/>
              <a:t>Support </a:t>
            </a:r>
            <a:r>
              <a:rPr lang="en-US" sz="2000" dirty="0" smtClean="0"/>
              <a:t>of agriculture and agricultural </a:t>
            </a:r>
            <a:r>
              <a:rPr lang="en-US" sz="2000" dirty="0" smtClean="0"/>
              <a:t>production</a:t>
            </a:r>
          </a:p>
          <a:p>
            <a:pPr marL="342900" indent="-342900">
              <a:spcBef>
                <a:spcPts val="1200"/>
              </a:spcBef>
              <a:buFont typeface="Wingdings" panose="05000000000000000000" pitchFamily="2" charset="2"/>
              <a:buChar char="q"/>
            </a:pPr>
            <a:r>
              <a:rPr lang="en-US" sz="2000" dirty="0" smtClean="0"/>
              <a:t> </a:t>
            </a:r>
            <a:r>
              <a:rPr lang="en-US" sz="2000" dirty="0" smtClean="0"/>
              <a:t>Implementation of EU legislation and international </a:t>
            </a:r>
            <a:r>
              <a:rPr lang="en-US" sz="2000" dirty="0" smtClean="0"/>
              <a:t>cooperation</a:t>
            </a:r>
          </a:p>
          <a:p>
            <a:pPr fontAlgn="base"/>
            <a:r>
              <a:rPr lang="uk-UA" dirty="0"/>
              <a:t> </a:t>
            </a:r>
            <a:endParaRPr lang="ru-RU" dirty="0"/>
          </a:p>
          <a:p>
            <a:pPr>
              <a:spcBef>
                <a:spcPts val="0"/>
              </a:spcBef>
            </a:pPr>
            <a:endParaRPr lang="uk-UA"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p:txBody>
      </p:sp>
      <p:sp>
        <p:nvSpPr>
          <p:cNvPr id="4" name="TextBox 3"/>
          <p:cNvSpPr txBox="1"/>
          <p:nvPr/>
        </p:nvSpPr>
        <p:spPr>
          <a:xfrm>
            <a:off x="8696350" y="6237312"/>
            <a:ext cx="301686" cy="369332"/>
          </a:xfrm>
          <a:prstGeom prst="rect">
            <a:avLst/>
          </a:prstGeom>
          <a:noFill/>
        </p:spPr>
        <p:txBody>
          <a:bodyPr wrap="none" rtlCol="0">
            <a:spAutoFit/>
          </a:bodyPr>
          <a:lstStyle/>
          <a:p>
            <a:r>
              <a:rPr lang="uk-UA" dirty="0" smtClean="0"/>
              <a:t>6</a:t>
            </a:r>
            <a:endParaRPr lang="ru-RU" dirty="0"/>
          </a:p>
        </p:txBody>
      </p:sp>
    </p:spTree>
    <p:extLst>
      <p:ext uri="{BB962C8B-B14F-4D97-AF65-F5344CB8AC3E}">
        <p14:creationId xmlns:p14="http://schemas.microsoft.com/office/powerpoint/2010/main" xmlns="" val="2206919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886" y="202630"/>
            <a:ext cx="8229600" cy="706090"/>
          </a:xfrm>
        </p:spPr>
        <p:txBody>
          <a:bodyPr>
            <a:noAutofit/>
          </a:bodyPr>
          <a:lstStyle/>
          <a:p>
            <a:r>
              <a:rPr lang="en-US" sz="2400" b="1" dirty="0" smtClean="0">
                <a:solidFill>
                  <a:schemeClr val="tx2"/>
                </a:solidFill>
                <a:latin typeface="Arial" pitchFamily="34" charset="0"/>
                <a:cs typeface="Arial" pitchFamily="34" charset="0"/>
              </a:rPr>
              <a:t>Losses and needs for restoration of water management infrastructure and irrigation (World Bank report)</a:t>
            </a:r>
            <a:endParaRPr lang="uk-UA" sz="2400" b="1" dirty="0">
              <a:solidFill>
                <a:schemeClr val="tx2"/>
              </a:solidFill>
              <a:latin typeface="Arial" pitchFamily="34" charset="0"/>
              <a:cs typeface="Arial" pitchFamily="34" charset="0"/>
            </a:endParaRPr>
          </a:p>
        </p:txBody>
      </p:sp>
      <p:sp>
        <p:nvSpPr>
          <p:cNvPr id="3" name="Объект 2"/>
          <p:cNvSpPr>
            <a:spLocks noGrp="1"/>
          </p:cNvSpPr>
          <p:nvPr>
            <p:ph idx="1"/>
          </p:nvPr>
        </p:nvSpPr>
        <p:spPr>
          <a:xfrm>
            <a:off x="3577911" y="1160076"/>
            <a:ext cx="5184576" cy="5697924"/>
          </a:xfrm>
        </p:spPr>
        <p:txBody>
          <a:bodyPr>
            <a:noAutofit/>
          </a:bodyPr>
          <a:lstStyle/>
          <a:p>
            <a:pPr>
              <a:buFont typeface="Wingdings" panose="05000000000000000000" pitchFamily="2" charset="2"/>
              <a:buChar char="q"/>
            </a:pPr>
            <a:r>
              <a:rPr lang="en-US" sz="2000" dirty="0" smtClean="0">
                <a:latin typeface="Arial" pitchFamily="34" charset="0"/>
                <a:cs typeface="Arial" pitchFamily="34" charset="0"/>
              </a:rPr>
              <a:t>Damages in the irrigation, drainage and water management sector are estimated at US$0.2 </a:t>
            </a:r>
            <a:r>
              <a:rPr lang="en-US" sz="2000" dirty="0" smtClean="0">
                <a:latin typeface="Arial" pitchFamily="34" charset="0"/>
                <a:cs typeface="Arial" pitchFamily="34" charset="0"/>
              </a:rPr>
              <a:t>billion</a:t>
            </a:r>
          </a:p>
          <a:p>
            <a:pPr>
              <a:buFont typeface="Wingdings" panose="05000000000000000000" pitchFamily="2" charset="2"/>
              <a:buChar char="q"/>
            </a:pPr>
            <a:endParaRPr lang="en-US" sz="2000" dirty="0" smtClean="0">
              <a:latin typeface="Arial" pitchFamily="34" charset="0"/>
              <a:cs typeface="Arial" pitchFamily="34" charset="0"/>
            </a:endParaRPr>
          </a:p>
          <a:p>
            <a:pPr>
              <a:buFont typeface="Wingdings" panose="05000000000000000000" pitchFamily="2" charset="2"/>
              <a:buChar char="q"/>
            </a:pPr>
            <a:r>
              <a:rPr lang="en-US" sz="2000" dirty="0" smtClean="0">
                <a:latin typeface="Arial" pitchFamily="34" charset="0"/>
                <a:cs typeface="Arial" pitchFamily="34" charset="0"/>
              </a:rPr>
              <a:t> </a:t>
            </a:r>
            <a:r>
              <a:rPr lang="en-US" sz="2000" dirty="0" smtClean="0">
                <a:latin typeface="Arial" pitchFamily="34" charset="0"/>
                <a:cs typeface="Arial" pitchFamily="34" charset="0"/>
              </a:rPr>
              <a:t>The total needs for the reconstruction and restoration of the state water management infrastructure amount to 7.5 billion US dollars, which provides for the reconstruction according to the principle of "build back better" (build back better</a:t>
            </a:r>
            <a:r>
              <a:rPr lang="en-US" sz="2000" dirty="0" smtClean="0">
                <a:latin typeface="Arial" pitchFamily="34" charset="0"/>
                <a:cs typeface="Arial" pitchFamily="34" charset="0"/>
              </a:rPr>
              <a:t>)</a:t>
            </a:r>
          </a:p>
          <a:p>
            <a:pPr>
              <a:buNone/>
            </a:pPr>
            <a:endParaRPr lang="en-US" sz="2000" dirty="0" smtClean="0">
              <a:latin typeface="Arial" pitchFamily="34" charset="0"/>
              <a:cs typeface="Arial" pitchFamily="34" charset="0"/>
            </a:endParaRPr>
          </a:p>
          <a:p>
            <a:pPr>
              <a:buFont typeface="Wingdings" panose="05000000000000000000" pitchFamily="2" charset="2"/>
              <a:buChar char="q"/>
            </a:pPr>
            <a:r>
              <a:rPr lang="en-US" sz="2000" dirty="0" smtClean="0">
                <a:latin typeface="Arial" pitchFamily="34" charset="0"/>
                <a:cs typeface="Arial" pitchFamily="34" charset="0"/>
              </a:rPr>
              <a:t>The </a:t>
            </a:r>
            <a:r>
              <a:rPr lang="en-US" sz="2000" dirty="0" smtClean="0">
                <a:latin typeface="Arial" pitchFamily="34" charset="0"/>
                <a:cs typeface="Arial" pitchFamily="34" charset="0"/>
              </a:rPr>
              <a:t>most relevant are investments for the restoration of destroyed </a:t>
            </a:r>
            <a:r>
              <a:rPr lang="en-US" sz="2000" dirty="0" err="1" smtClean="0">
                <a:latin typeface="Arial" pitchFamily="34" charset="0"/>
                <a:cs typeface="Arial" pitchFamily="34" charset="0"/>
              </a:rPr>
              <a:t>hydrotechnical</a:t>
            </a:r>
            <a:r>
              <a:rPr lang="en-US" sz="2000" dirty="0" smtClean="0">
                <a:latin typeface="Arial" pitchFamily="34" charset="0"/>
                <a:cs typeface="Arial" pitchFamily="34" charset="0"/>
              </a:rPr>
              <a:t> structures in de-occupied territories and territories where hostilities were not carried </a:t>
            </a:r>
            <a:r>
              <a:rPr lang="en-US" sz="2000" dirty="0" smtClean="0">
                <a:latin typeface="Arial" pitchFamily="34" charset="0"/>
                <a:cs typeface="Arial" pitchFamily="34" charset="0"/>
              </a:rPr>
              <a:t>out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7524" y="1063779"/>
            <a:ext cx="3384376" cy="2736304"/>
          </a:xfrm>
          <a:prstGeom prst="rect">
            <a:avLst/>
          </a:prstGeom>
        </p:spPr>
      </p:pic>
      <p:pic>
        <p:nvPicPr>
          <p:cNvPr id="5" name="Рисунок 4">
            <a:extLst>
              <a:ext uri="{FF2B5EF4-FFF2-40B4-BE49-F238E27FC236}">
                <a16:creationId xmlns:a16="http://schemas.microsoft.com/office/drawing/2014/main" xmlns="" id="{2760B0E5-658B-A419-0AAD-831D81BEEC55}"/>
              </a:ext>
            </a:extLst>
          </p:cNvPr>
          <p:cNvPicPr>
            <a:picLocks noChangeAspect="1"/>
          </p:cNvPicPr>
          <p:nvPr/>
        </p:nvPicPr>
        <p:blipFill>
          <a:blip r:embed="rId3" cstate="print"/>
          <a:stretch>
            <a:fillRect/>
          </a:stretch>
        </p:blipFill>
        <p:spPr>
          <a:xfrm>
            <a:off x="287524" y="4043091"/>
            <a:ext cx="3319889" cy="2304256"/>
          </a:xfrm>
          <a:prstGeom prst="rect">
            <a:avLst/>
          </a:prstGeom>
        </p:spPr>
      </p:pic>
      <p:sp>
        <p:nvSpPr>
          <p:cNvPr id="6" name="TextBox 5"/>
          <p:cNvSpPr txBox="1"/>
          <p:nvPr/>
        </p:nvSpPr>
        <p:spPr>
          <a:xfrm>
            <a:off x="8696350" y="6237312"/>
            <a:ext cx="301686" cy="369332"/>
          </a:xfrm>
          <a:prstGeom prst="rect">
            <a:avLst/>
          </a:prstGeom>
          <a:noFill/>
        </p:spPr>
        <p:txBody>
          <a:bodyPr wrap="none" rtlCol="0">
            <a:spAutoFit/>
          </a:bodyPr>
          <a:lstStyle/>
          <a:p>
            <a:r>
              <a:rPr lang="uk-UA" dirty="0" smtClean="0"/>
              <a:t>7</a:t>
            </a:r>
            <a:endParaRPr lang="ru-RU" dirty="0"/>
          </a:p>
        </p:txBody>
      </p:sp>
    </p:spTree>
    <p:extLst>
      <p:ext uri="{BB962C8B-B14F-4D97-AF65-F5344CB8AC3E}">
        <p14:creationId xmlns:p14="http://schemas.microsoft.com/office/powerpoint/2010/main" xmlns="" val="3239529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normAutofit fontScale="90000"/>
          </a:bodyPr>
          <a:lstStyle/>
          <a:p>
            <a:r>
              <a:rPr lang="en-US" sz="2800" b="1" dirty="0" smtClean="0">
                <a:solidFill>
                  <a:schemeClr val="tx2"/>
                </a:solidFill>
              </a:rPr>
              <a:t>Action plan for the implementation of the reform in the field of land reclamation </a:t>
            </a:r>
            <a:r>
              <a:rPr lang="ru-RU" sz="3200" b="1" dirty="0">
                <a:solidFill>
                  <a:schemeClr val="tx2"/>
                </a:solidFill>
              </a:rPr>
              <a:t/>
            </a:r>
            <a:br>
              <a:rPr lang="ru-RU" sz="3200" b="1" dirty="0">
                <a:solidFill>
                  <a:schemeClr val="tx2"/>
                </a:solidFill>
              </a:rPr>
            </a:br>
            <a:endParaRPr lang="ru-RU" sz="3200" b="1" dirty="0">
              <a:solidFill>
                <a:schemeClr val="tx2"/>
              </a:solidFill>
            </a:endParaRPr>
          </a:p>
        </p:txBody>
      </p:sp>
      <p:sp>
        <p:nvSpPr>
          <p:cNvPr id="3" name="Объект 2"/>
          <p:cNvSpPr>
            <a:spLocks noGrp="1"/>
          </p:cNvSpPr>
          <p:nvPr>
            <p:ph idx="1"/>
          </p:nvPr>
        </p:nvSpPr>
        <p:spPr>
          <a:xfrm>
            <a:off x="2915816" y="1124744"/>
            <a:ext cx="5832648" cy="4896544"/>
          </a:xfrm>
        </p:spPr>
        <p:txBody>
          <a:bodyPr>
            <a:noAutofit/>
          </a:bodyPr>
          <a:lstStyle/>
          <a:p>
            <a:pPr fontAlgn="base">
              <a:spcBef>
                <a:spcPts val="1200"/>
              </a:spcBef>
              <a:buFont typeface="Wingdings" pitchFamily="2" charset="2"/>
              <a:buChar char="Ø"/>
            </a:pPr>
            <a:r>
              <a:rPr lang="en-US" sz="2000" dirty="0" smtClean="0"/>
              <a:t>Audit of the use of reclaimed land and inventory of reclamation </a:t>
            </a:r>
            <a:r>
              <a:rPr lang="en-US" sz="2000" dirty="0" smtClean="0"/>
              <a:t>systems</a:t>
            </a:r>
          </a:p>
          <a:p>
            <a:pPr fontAlgn="base">
              <a:spcBef>
                <a:spcPts val="1200"/>
              </a:spcBef>
              <a:buFont typeface="Wingdings" pitchFamily="2" charset="2"/>
              <a:buChar char="Ø"/>
            </a:pPr>
            <a:r>
              <a:rPr lang="en-US" sz="2000" dirty="0" smtClean="0"/>
              <a:t> </a:t>
            </a:r>
            <a:r>
              <a:rPr lang="en-US" sz="2000" dirty="0" smtClean="0"/>
              <a:t>Development of legislative and regulatory </a:t>
            </a:r>
            <a:r>
              <a:rPr lang="en-US" sz="2000" dirty="0" smtClean="0"/>
              <a:t>acts</a:t>
            </a:r>
          </a:p>
          <a:p>
            <a:pPr fontAlgn="base">
              <a:spcBef>
                <a:spcPts val="1200"/>
              </a:spcBef>
              <a:buFont typeface="Wingdings" pitchFamily="2" charset="2"/>
              <a:buChar char="Ø"/>
            </a:pPr>
            <a:r>
              <a:rPr lang="en-US" sz="2000" dirty="0" smtClean="0"/>
              <a:t> </a:t>
            </a:r>
            <a:r>
              <a:rPr lang="en-US" sz="2000" dirty="0" smtClean="0"/>
              <a:t>Institutional reform of water resources management and land </a:t>
            </a:r>
            <a:r>
              <a:rPr lang="en-US" sz="2000" dirty="0" smtClean="0"/>
              <a:t>reclamation</a:t>
            </a:r>
          </a:p>
          <a:p>
            <a:pPr fontAlgn="base">
              <a:spcBef>
                <a:spcPts val="1200"/>
              </a:spcBef>
              <a:buFont typeface="Wingdings" pitchFamily="2" charset="2"/>
              <a:buChar char="Ø"/>
            </a:pPr>
            <a:r>
              <a:rPr lang="en-US" sz="2000" dirty="0" smtClean="0"/>
              <a:t> </a:t>
            </a:r>
            <a:r>
              <a:rPr lang="en-US" sz="2000" dirty="0" smtClean="0"/>
              <a:t>Creation of water user organizations for effective management and reliable operation of melioration </a:t>
            </a:r>
            <a:r>
              <a:rPr lang="en-US" sz="2000" dirty="0" smtClean="0"/>
              <a:t>systems</a:t>
            </a:r>
          </a:p>
          <a:p>
            <a:pPr fontAlgn="base">
              <a:spcBef>
                <a:spcPts val="1200"/>
              </a:spcBef>
              <a:buFont typeface="Wingdings" pitchFamily="2" charset="2"/>
              <a:buChar char="Ø"/>
            </a:pPr>
            <a:r>
              <a:rPr lang="en-US" sz="2000" dirty="0" smtClean="0"/>
              <a:t> </a:t>
            </a:r>
            <a:r>
              <a:rPr lang="en-US" sz="2000" dirty="0" smtClean="0"/>
              <a:t>Implementation of investment and infrastructure projects for the restoration and development of land </a:t>
            </a:r>
            <a:r>
              <a:rPr lang="en-US" sz="2000" dirty="0" smtClean="0"/>
              <a:t>reclamation</a:t>
            </a:r>
          </a:p>
        </p:txBody>
      </p:sp>
      <p:pic>
        <p:nvPicPr>
          <p:cNvPr id="4" name="Рисунок 3"/>
          <p:cNvPicPr>
            <a:picLocks noChangeAspect="1"/>
          </p:cNvPicPr>
          <p:nvPr/>
        </p:nvPicPr>
        <p:blipFill>
          <a:blip r:embed="rId2" cstate="print"/>
          <a:stretch>
            <a:fillRect/>
          </a:stretch>
        </p:blipFill>
        <p:spPr>
          <a:xfrm>
            <a:off x="317988" y="2204864"/>
            <a:ext cx="2525819" cy="1728192"/>
          </a:xfrm>
          <a:prstGeom prst="rect">
            <a:avLst/>
          </a:prstGeom>
        </p:spPr>
      </p:pic>
      <p:sp>
        <p:nvSpPr>
          <p:cNvPr id="5" name="TextBox 4"/>
          <p:cNvSpPr txBox="1"/>
          <p:nvPr/>
        </p:nvSpPr>
        <p:spPr>
          <a:xfrm>
            <a:off x="8696350" y="6237312"/>
            <a:ext cx="301686" cy="369332"/>
          </a:xfrm>
          <a:prstGeom prst="rect">
            <a:avLst/>
          </a:prstGeom>
          <a:noFill/>
        </p:spPr>
        <p:txBody>
          <a:bodyPr wrap="none" rtlCol="0">
            <a:spAutoFit/>
          </a:bodyPr>
          <a:lstStyle/>
          <a:p>
            <a:r>
              <a:rPr lang="uk-UA" dirty="0" smtClean="0"/>
              <a:t>8</a:t>
            </a:r>
            <a:endParaRPr lang="ru-RU" dirty="0"/>
          </a:p>
        </p:txBody>
      </p:sp>
    </p:spTree>
    <p:extLst>
      <p:ext uri="{BB962C8B-B14F-4D97-AF65-F5344CB8AC3E}">
        <p14:creationId xmlns:p14="http://schemas.microsoft.com/office/powerpoint/2010/main" xmlns="" val="3153049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1" y="349125"/>
            <a:ext cx="8229600" cy="1287016"/>
          </a:xfrm>
        </p:spPr>
        <p:txBody>
          <a:bodyPr>
            <a:noAutofit/>
          </a:bodyPr>
          <a:lstStyle/>
          <a:p>
            <a:r>
              <a:rPr lang="en-US" sz="2400" b="1" dirty="0" smtClean="0">
                <a:solidFill>
                  <a:schemeClr val="tx2"/>
                </a:solidFill>
                <a:latin typeface="Arial" pitchFamily="34" charset="0"/>
                <a:cs typeface="Arial" pitchFamily="34" charset="0"/>
              </a:rPr>
              <a:t>Current tasks and areas of work of the Ministry for the continuation of the reform of the reclamation industry in cooperation with international partners (SB, USAID) </a:t>
            </a:r>
            <a:r>
              <a:rPr lang="uk-UA" sz="2400" b="1" dirty="0">
                <a:solidFill>
                  <a:schemeClr val="tx2"/>
                </a:solidFill>
                <a:latin typeface="Arial" pitchFamily="34" charset="0"/>
                <a:cs typeface="Arial" pitchFamily="34" charset="0"/>
              </a:rPr>
              <a:t/>
            </a:r>
            <a:br>
              <a:rPr lang="uk-UA" sz="2400" b="1" dirty="0">
                <a:solidFill>
                  <a:schemeClr val="tx2"/>
                </a:solidFill>
                <a:latin typeface="Arial" pitchFamily="34" charset="0"/>
                <a:cs typeface="Arial" pitchFamily="34" charset="0"/>
              </a:rPr>
            </a:br>
            <a:endParaRPr lang="uk-UA" sz="2400" b="1" dirty="0">
              <a:solidFill>
                <a:schemeClr val="tx2"/>
              </a:solidFill>
              <a:latin typeface="Arial" pitchFamily="34" charset="0"/>
              <a:cs typeface="Arial" pitchFamily="34" charset="0"/>
            </a:endParaRPr>
          </a:p>
        </p:txBody>
      </p:sp>
      <p:sp>
        <p:nvSpPr>
          <p:cNvPr id="3" name="Объект 2"/>
          <p:cNvSpPr>
            <a:spLocks noGrp="1"/>
          </p:cNvSpPr>
          <p:nvPr>
            <p:ph idx="1"/>
          </p:nvPr>
        </p:nvSpPr>
        <p:spPr>
          <a:xfrm>
            <a:off x="1043609" y="1628800"/>
            <a:ext cx="7488832" cy="4176464"/>
          </a:xfrm>
        </p:spPr>
        <p:txBody>
          <a:bodyPr>
            <a:normAutofit/>
          </a:bodyPr>
          <a:lstStyle/>
          <a:p>
            <a:pPr>
              <a:spcBef>
                <a:spcPts val="1200"/>
              </a:spcBef>
              <a:buFont typeface="Wingdings" panose="05000000000000000000" pitchFamily="2" charset="2"/>
              <a:buChar char="q"/>
            </a:pPr>
            <a:r>
              <a:rPr lang="en-US" sz="1600" dirty="0" smtClean="0"/>
              <a:t>Continuation of damage </a:t>
            </a:r>
            <a:r>
              <a:rPr lang="en-US" sz="1600" dirty="0" smtClean="0"/>
              <a:t>assessment</a:t>
            </a:r>
          </a:p>
          <a:p>
            <a:pPr>
              <a:spcBef>
                <a:spcPts val="1200"/>
              </a:spcBef>
              <a:buFont typeface="Wingdings" panose="05000000000000000000" pitchFamily="2" charset="2"/>
              <a:buChar char="q"/>
            </a:pPr>
            <a:r>
              <a:rPr lang="en-US" sz="1600" dirty="0" smtClean="0"/>
              <a:t> </a:t>
            </a:r>
            <a:r>
              <a:rPr lang="en-US" sz="1600" dirty="0" smtClean="0"/>
              <a:t>Restoration of engineering </a:t>
            </a:r>
            <a:r>
              <a:rPr lang="en-US" sz="1600" dirty="0" smtClean="0"/>
              <a:t>infrastructure</a:t>
            </a:r>
          </a:p>
          <a:p>
            <a:pPr>
              <a:spcBef>
                <a:spcPts val="1200"/>
              </a:spcBef>
              <a:buFont typeface="Wingdings" panose="05000000000000000000" pitchFamily="2" charset="2"/>
              <a:buChar char="q"/>
            </a:pPr>
            <a:r>
              <a:rPr lang="en-US" sz="1600" dirty="0" smtClean="0"/>
              <a:t> </a:t>
            </a:r>
            <a:r>
              <a:rPr lang="en-US" sz="1600" dirty="0" smtClean="0"/>
              <a:t>Institutional reform regarding the creation of organizations of water users and operators for the management of state infrastructure </a:t>
            </a:r>
            <a:endParaRPr lang="en-US" sz="1600" dirty="0" smtClean="0"/>
          </a:p>
          <a:p>
            <a:pPr>
              <a:spcBef>
                <a:spcPts val="1200"/>
              </a:spcBef>
              <a:buFont typeface="Wingdings" panose="05000000000000000000" pitchFamily="2" charset="2"/>
              <a:buChar char="q"/>
            </a:pPr>
            <a:r>
              <a:rPr lang="en-US" sz="1600" dirty="0" smtClean="0"/>
              <a:t>Development </a:t>
            </a:r>
            <a:r>
              <a:rPr lang="en-US" sz="1600" dirty="0" smtClean="0"/>
              <a:t>of production facilities </a:t>
            </a:r>
            <a:endParaRPr lang="en-US" sz="1600" dirty="0" smtClean="0"/>
          </a:p>
          <a:p>
            <a:pPr>
              <a:spcBef>
                <a:spcPts val="1200"/>
              </a:spcBef>
              <a:buFont typeface="Wingdings" panose="05000000000000000000" pitchFamily="2" charset="2"/>
              <a:buChar char="q"/>
            </a:pPr>
            <a:r>
              <a:rPr lang="en-US" sz="1600" dirty="0" smtClean="0"/>
              <a:t>Technical </a:t>
            </a:r>
            <a:r>
              <a:rPr lang="en-US" sz="1600" dirty="0" smtClean="0"/>
              <a:t>assistance in the development of specific pilot projects for the restoration of objects of the engineering infrastructure of reclamation systems </a:t>
            </a:r>
            <a:endParaRPr lang="en-US" sz="1600" dirty="0" smtClean="0"/>
          </a:p>
          <a:p>
            <a:pPr>
              <a:spcBef>
                <a:spcPts val="1200"/>
              </a:spcBef>
              <a:buFont typeface="Wingdings" panose="05000000000000000000" pitchFamily="2" charset="2"/>
              <a:buChar char="q"/>
            </a:pPr>
            <a:r>
              <a:rPr lang="en-US" sz="1600" dirty="0" smtClean="0"/>
              <a:t>Investments </a:t>
            </a:r>
            <a:r>
              <a:rPr lang="en-US" sz="1600" dirty="0" smtClean="0"/>
              <a:t>in the implementation of developed projects, provision of machinery and equipment for irrigation and drainage </a:t>
            </a:r>
            <a:r>
              <a:rPr lang="en-US" sz="1600" dirty="0" smtClean="0"/>
              <a:t>system</a:t>
            </a:r>
          </a:p>
          <a:p>
            <a:pPr>
              <a:spcBef>
                <a:spcPts val="1200"/>
              </a:spcBef>
              <a:buFont typeface="Wingdings" panose="05000000000000000000" pitchFamily="2" charset="2"/>
              <a:buChar char="q"/>
            </a:pPr>
            <a:endParaRPr lang="uk-UA" altLang="en-US" sz="2000" dirty="0">
              <a:solidFill>
                <a:srgbClr val="000000"/>
              </a:solidFill>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q"/>
            </a:pPr>
            <a:endParaRPr lang="uk-UA" sz="2000" dirty="0">
              <a:latin typeface="Arial" panose="020B0604020202020204" pitchFamily="34" charset="0"/>
              <a:cs typeface="Arial" panose="020B0604020202020204" pitchFamily="34" charset="0"/>
            </a:endParaRPr>
          </a:p>
          <a:p>
            <a:endParaRPr lang="uk-UA" sz="2000" dirty="0"/>
          </a:p>
          <a:p>
            <a:pPr marL="0" indent="0">
              <a:buNone/>
            </a:pPr>
            <a:endParaRPr lang="uk-UA" dirty="0"/>
          </a:p>
        </p:txBody>
      </p:sp>
      <p:sp>
        <p:nvSpPr>
          <p:cNvPr id="4" name="TextBox 3"/>
          <p:cNvSpPr txBox="1"/>
          <p:nvPr/>
        </p:nvSpPr>
        <p:spPr>
          <a:xfrm>
            <a:off x="8674224" y="6237312"/>
            <a:ext cx="301686" cy="369332"/>
          </a:xfrm>
          <a:prstGeom prst="rect">
            <a:avLst/>
          </a:prstGeom>
          <a:noFill/>
        </p:spPr>
        <p:txBody>
          <a:bodyPr wrap="none" rtlCol="0">
            <a:spAutoFit/>
          </a:bodyPr>
          <a:lstStyle/>
          <a:p>
            <a:r>
              <a:rPr lang="uk-UA" dirty="0" smtClean="0"/>
              <a:t>9</a:t>
            </a:r>
            <a:endParaRPr lang="ru-RU" dirty="0"/>
          </a:p>
        </p:txBody>
      </p:sp>
    </p:spTree>
    <p:extLst>
      <p:ext uri="{BB962C8B-B14F-4D97-AF65-F5344CB8AC3E}">
        <p14:creationId xmlns:p14="http://schemas.microsoft.com/office/powerpoint/2010/main" xmlns="" val="415183187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Minagro">
      <a:dk1>
        <a:srgbClr val="000000"/>
      </a:dk1>
      <a:lt1>
        <a:srgbClr val="FBFFFF"/>
      </a:lt1>
      <a:dk2>
        <a:srgbClr val="272827"/>
      </a:dk2>
      <a:lt2>
        <a:srgbClr val="FFFFFF"/>
      </a:lt2>
      <a:accent1>
        <a:srgbClr val="308C44"/>
      </a:accent1>
      <a:accent2>
        <a:srgbClr val="447D40"/>
      </a:accent2>
      <a:accent3>
        <a:srgbClr val="AFCB3A"/>
      </a:accent3>
      <a:accent4>
        <a:srgbClr val="DDAF36"/>
      </a:accent4>
      <a:accent5>
        <a:srgbClr val="ECCC67"/>
      </a:accent5>
      <a:accent6>
        <a:srgbClr val="DEC436"/>
      </a:accent6>
      <a:hlink>
        <a:srgbClr val="2C2D2C"/>
      </a:hlink>
      <a:folHlink>
        <a:srgbClr val="154752"/>
      </a:folHlink>
    </a:clrScheme>
    <a:fontScheme name="Minagro">
      <a:majorFont>
        <a:latin typeface="e-Ukraine Head Medium"/>
        <a:ea typeface=""/>
        <a:cs typeface=""/>
      </a:majorFont>
      <a:minorFont>
        <a:latin typeface="e-Ukrain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2082</TotalTime>
  <Words>804</Words>
  <Application>Microsoft Office PowerPoint</Application>
  <PresentationFormat>Экран (4:3)</PresentationFormat>
  <Paragraphs>73</Paragraphs>
  <Slides>11</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11</vt:i4>
      </vt:variant>
    </vt:vector>
  </HeadingPairs>
  <TitlesOfParts>
    <vt:vector size="13" baseType="lpstr">
      <vt:lpstr>Тема Office</vt:lpstr>
      <vt:lpstr>7_Office Theme</vt:lpstr>
      <vt:lpstr> </vt:lpstr>
      <vt:lpstr>The state of the agricultural industry before a full-scale war</vt:lpstr>
      <vt:lpstr>Overview of land reclamation in Ukraine</vt:lpstr>
      <vt:lpstr>The main challenges that were recognized before the start of the war</vt:lpstr>
      <vt:lpstr>Основні проблеми  галузі водного господарства та меліорації земель </vt:lpstr>
      <vt:lpstr>Policy priorities</vt:lpstr>
      <vt:lpstr>Losses and needs for restoration of water management infrastructure and irrigation (World Bank report)</vt:lpstr>
      <vt:lpstr>Action plan for the implementation of the reform in the field of land reclamation  </vt:lpstr>
      <vt:lpstr>Current tasks and areas of work of the Ministry for the continuation of the reform of the reclamation industry in cooperation with international partners (SB, USAID)  </vt:lpstr>
      <vt:lpstr>Priority areas of scientific and technical cooperation with the Netherlands (general vision)</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Огляд стану меліорації в Україні</dc:title>
  <dc:creator>ВИТАЛИЙ</dc:creator>
  <cp:lastModifiedBy>ALLA</cp:lastModifiedBy>
  <cp:revision>125</cp:revision>
  <cp:lastPrinted>2022-09-26T15:13:00Z</cp:lastPrinted>
  <dcterms:created xsi:type="dcterms:W3CDTF">2022-09-23T08:19:58Z</dcterms:created>
  <dcterms:modified xsi:type="dcterms:W3CDTF">2022-09-28T13:40:19Z</dcterms:modified>
</cp:coreProperties>
</file>